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4"/>
  </p:notesMasterIdLst>
  <p:sldIdLst>
    <p:sldId id="489" r:id="rId2"/>
    <p:sldId id="499" r:id="rId3"/>
    <p:sldId id="636" r:id="rId4"/>
    <p:sldId id="637" r:id="rId5"/>
    <p:sldId id="638" r:id="rId6"/>
    <p:sldId id="635" r:id="rId7"/>
    <p:sldId id="554" r:id="rId8"/>
    <p:sldId id="557" r:id="rId9"/>
    <p:sldId id="556" r:id="rId10"/>
    <p:sldId id="558" r:id="rId11"/>
    <p:sldId id="559" r:id="rId12"/>
    <p:sldId id="560" r:id="rId13"/>
    <p:sldId id="562" r:id="rId14"/>
    <p:sldId id="644" r:id="rId15"/>
    <p:sldId id="645" r:id="rId16"/>
    <p:sldId id="646" r:id="rId17"/>
    <p:sldId id="639" r:id="rId18"/>
    <p:sldId id="640" r:id="rId19"/>
    <p:sldId id="643" r:id="rId20"/>
    <p:sldId id="647" r:id="rId21"/>
    <p:sldId id="671" r:id="rId22"/>
    <p:sldId id="672" r:id="rId23"/>
    <p:sldId id="673" r:id="rId24"/>
    <p:sldId id="650" r:id="rId25"/>
    <p:sldId id="651" r:id="rId26"/>
    <p:sldId id="676" r:id="rId27"/>
    <p:sldId id="677" r:id="rId28"/>
    <p:sldId id="675" r:id="rId29"/>
    <p:sldId id="652" r:id="rId30"/>
    <p:sldId id="566" r:id="rId31"/>
    <p:sldId id="568" r:id="rId32"/>
    <p:sldId id="678" r:id="rId33"/>
    <p:sldId id="679" r:id="rId34"/>
    <p:sldId id="570" r:id="rId35"/>
    <p:sldId id="654" r:id="rId36"/>
    <p:sldId id="655" r:id="rId37"/>
    <p:sldId id="575" r:id="rId38"/>
    <p:sldId id="657" r:id="rId39"/>
    <p:sldId id="658" r:id="rId40"/>
    <p:sldId id="578" r:id="rId41"/>
    <p:sldId id="659" r:id="rId42"/>
    <p:sldId id="680" r:id="rId43"/>
    <p:sldId id="681" r:id="rId44"/>
    <p:sldId id="682" r:id="rId45"/>
    <p:sldId id="581" r:id="rId46"/>
    <p:sldId id="582" r:id="rId47"/>
    <p:sldId id="583" r:id="rId48"/>
    <p:sldId id="683" r:id="rId49"/>
    <p:sldId id="684" r:id="rId50"/>
    <p:sldId id="660" r:id="rId51"/>
    <p:sldId id="585" r:id="rId52"/>
    <p:sldId id="586" r:id="rId53"/>
    <p:sldId id="587" r:id="rId54"/>
    <p:sldId id="661" r:id="rId55"/>
    <p:sldId id="589" r:id="rId56"/>
    <p:sldId id="590" r:id="rId57"/>
    <p:sldId id="685" r:id="rId58"/>
    <p:sldId id="686" r:id="rId59"/>
    <p:sldId id="687" r:id="rId60"/>
    <p:sldId id="688" r:id="rId61"/>
    <p:sldId id="689" r:id="rId62"/>
    <p:sldId id="690" r:id="rId63"/>
    <p:sldId id="691" r:id="rId64"/>
    <p:sldId id="692" r:id="rId65"/>
    <p:sldId id="693" r:id="rId66"/>
    <p:sldId id="694" r:id="rId67"/>
    <p:sldId id="695" r:id="rId68"/>
    <p:sldId id="696" r:id="rId69"/>
    <p:sldId id="697" r:id="rId70"/>
    <p:sldId id="698" r:id="rId71"/>
    <p:sldId id="699" r:id="rId72"/>
    <p:sldId id="700" r:id="rId73"/>
    <p:sldId id="604" r:id="rId74"/>
    <p:sldId id="597" r:id="rId75"/>
    <p:sldId id="601" r:id="rId76"/>
    <p:sldId id="669" r:id="rId77"/>
    <p:sldId id="593" r:id="rId78"/>
    <p:sldId id="662" r:id="rId79"/>
    <p:sldId id="608" r:id="rId80"/>
    <p:sldId id="663" r:id="rId81"/>
    <p:sldId id="612" r:id="rId82"/>
    <p:sldId id="670" r:id="rId83"/>
    <p:sldId id="664" r:id="rId84"/>
    <p:sldId id="627" r:id="rId85"/>
    <p:sldId id="628" r:id="rId86"/>
    <p:sldId id="613" r:id="rId87"/>
    <p:sldId id="614" r:id="rId88"/>
    <p:sldId id="616" r:id="rId89"/>
    <p:sldId id="665" r:id="rId90"/>
    <p:sldId id="617" r:id="rId91"/>
    <p:sldId id="629" r:id="rId92"/>
    <p:sldId id="666" r:id="rId93"/>
    <p:sldId id="620" r:id="rId94"/>
    <p:sldId id="621" r:id="rId95"/>
    <p:sldId id="667" r:id="rId96"/>
    <p:sldId id="623" r:id="rId97"/>
    <p:sldId id="668" r:id="rId98"/>
    <p:sldId id="625" r:id="rId99"/>
    <p:sldId id="633" r:id="rId100"/>
    <p:sldId id="634" r:id="rId101"/>
    <p:sldId id="619" r:id="rId102"/>
    <p:sldId id="592" r:id="rId103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0000CC"/>
    <a:srgbClr val="C7371F"/>
    <a:srgbClr val="003366"/>
    <a:srgbClr val="C91DB0"/>
    <a:srgbClr val="006633"/>
    <a:srgbClr val="003A93"/>
    <a:srgbClr val="003300"/>
    <a:srgbClr val="07C5D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8358" autoAdjust="0"/>
  </p:normalViewPr>
  <p:slideViewPr>
    <p:cSldViewPr>
      <p:cViewPr varScale="1">
        <p:scale>
          <a:sx n="92" d="100"/>
          <a:sy n="92" d="100"/>
        </p:scale>
        <p:origin x="88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Relationship Id="rId9" Type="http://schemas.openxmlformats.org/officeDocument/2006/relationships/image" Target="../media/image10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44.wmf"/><Relationship Id="rId1" Type="http://schemas.openxmlformats.org/officeDocument/2006/relationships/image" Target="../media/image12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5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wmf"/><Relationship Id="rId1" Type="http://schemas.openxmlformats.org/officeDocument/2006/relationships/image" Target="../media/image21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wmf"/><Relationship Id="rId2" Type="http://schemas.openxmlformats.org/officeDocument/2006/relationships/image" Target="../media/image236.wmf"/><Relationship Id="rId1" Type="http://schemas.openxmlformats.org/officeDocument/2006/relationships/image" Target="../media/image235.wmf"/><Relationship Id="rId4" Type="http://schemas.openxmlformats.org/officeDocument/2006/relationships/image" Target="../media/image23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image" Target="../media/image240.wmf"/><Relationship Id="rId1" Type="http://schemas.openxmlformats.org/officeDocument/2006/relationships/image" Target="../media/image23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2" Type="http://schemas.openxmlformats.org/officeDocument/2006/relationships/image" Target="../media/image14.wmf"/><Relationship Id="rId16" Type="http://schemas.openxmlformats.org/officeDocument/2006/relationships/image" Target="../media/image28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5" Type="http://schemas.openxmlformats.org/officeDocument/2006/relationships/image" Target="../media/image2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Relationship Id="rId14" Type="http://schemas.openxmlformats.org/officeDocument/2006/relationships/image" Target="../media/image2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wmf"/><Relationship Id="rId1" Type="http://schemas.openxmlformats.org/officeDocument/2006/relationships/image" Target="../media/image24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wmf"/><Relationship Id="rId1" Type="http://schemas.openxmlformats.org/officeDocument/2006/relationships/image" Target="../media/image25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2" Type="http://schemas.openxmlformats.org/officeDocument/2006/relationships/image" Target="../media/image255.wmf"/><Relationship Id="rId1" Type="http://schemas.openxmlformats.org/officeDocument/2006/relationships/image" Target="../media/image254.wmf"/><Relationship Id="rId4" Type="http://schemas.openxmlformats.org/officeDocument/2006/relationships/image" Target="../media/image257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2" Type="http://schemas.openxmlformats.org/officeDocument/2006/relationships/image" Target="../media/image259.wmf"/><Relationship Id="rId1" Type="http://schemas.openxmlformats.org/officeDocument/2006/relationships/image" Target="../media/image258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3" Type="http://schemas.openxmlformats.org/officeDocument/2006/relationships/image" Target="../media/image265.wmf"/><Relationship Id="rId7" Type="http://schemas.openxmlformats.org/officeDocument/2006/relationships/image" Target="../media/image269.wmf"/><Relationship Id="rId12" Type="http://schemas.openxmlformats.org/officeDocument/2006/relationships/image" Target="../media/image274.wmf"/><Relationship Id="rId2" Type="http://schemas.openxmlformats.org/officeDocument/2006/relationships/image" Target="../media/image264.wmf"/><Relationship Id="rId1" Type="http://schemas.openxmlformats.org/officeDocument/2006/relationships/image" Target="../media/image263.wmf"/><Relationship Id="rId6" Type="http://schemas.openxmlformats.org/officeDocument/2006/relationships/image" Target="../media/image268.wmf"/><Relationship Id="rId11" Type="http://schemas.openxmlformats.org/officeDocument/2006/relationships/image" Target="../media/image273.wmf"/><Relationship Id="rId5" Type="http://schemas.openxmlformats.org/officeDocument/2006/relationships/image" Target="../media/image267.wmf"/><Relationship Id="rId10" Type="http://schemas.openxmlformats.org/officeDocument/2006/relationships/image" Target="../media/image272.wmf"/><Relationship Id="rId4" Type="http://schemas.openxmlformats.org/officeDocument/2006/relationships/image" Target="../media/image266.wmf"/><Relationship Id="rId9" Type="http://schemas.openxmlformats.org/officeDocument/2006/relationships/image" Target="../media/image27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0.wmf"/><Relationship Id="rId3" Type="http://schemas.openxmlformats.org/officeDocument/2006/relationships/image" Target="../media/image17.wmf"/><Relationship Id="rId7" Type="http://schemas.openxmlformats.org/officeDocument/2006/relationships/image" Target="../media/image37.wmf"/><Relationship Id="rId12" Type="http://schemas.openxmlformats.org/officeDocument/2006/relationships/image" Target="../media/image39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11" Type="http://schemas.openxmlformats.org/officeDocument/2006/relationships/image" Target="../media/image25.wmf"/><Relationship Id="rId5" Type="http://schemas.openxmlformats.org/officeDocument/2006/relationships/image" Target="../media/image19.wmf"/><Relationship Id="rId15" Type="http://schemas.openxmlformats.org/officeDocument/2006/relationships/image" Target="../media/image42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Relationship Id="rId14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10" Type="http://schemas.openxmlformats.org/officeDocument/2006/relationships/image" Target="../media/image53.wmf"/><Relationship Id="rId4" Type="http://schemas.openxmlformats.org/officeDocument/2006/relationships/image" Target="../media/image47.wmf"/><Relationship Id="rId9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F7832211-E314-409F-956D-23429DAE6A6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92853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832211-E314-409F-956D-23429DAE6A64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161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832211-E314-409F-956D-23429DAE6A64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490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view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209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11D56-0BF1-46C2-8A24-2B93E251758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522ED-E5E9-42F7-BEC6-8FBA585F9B3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80AFE8-987B-49F8-AEB3-D2C48D6B97D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32429C-F356-4D91-940D-2EC9D73EBF5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13A62-4269-46DE-83FB-F5C720CA337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095BB-A9EC-449A-B7A5-F6AEA27B98B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3E359-3B47-41B5-8AEE-DD846E5E2A6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BF9E3-B24F-48B2-8199-44CD1FF9793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32100-DCC0-4624-972A-88CCBC8A7E7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95711-384B-4A3D-A21A-BD905B30F5E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05D31-5940-4DA4-AC69-2EF2EE14D43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094C359F-1DCC-44B0-B722-9E93A18C5FE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1031" name="Picture 7" descr="view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2362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nklogo"/>
          <p:cNvPicPr>
            <a:picLocks noChangeAspect="1" noChangeArrowheads="1" noCrop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696200" y="0"/>
            <a:ext cx="14478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2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25.bin"/><Relationship Id="rId18" Type="http://schemas.openxmlformats.org/officeDocument/2006/relationships/image" Target="../media/image269.wmf"/><Relationship Id="rId26" Type="http://schemas.openxmlformats.org/officeDocument/2006/relationships/image" Target="../media/image273.wmf"/><Relationship Id="rId3" Type="http://schemas.openxmlformats.org/officeDocument/2006/relationships/oleObject" Target="../embeddings/oleObject121.bin"/><Relationship Id="rId21" Type="http://schemas.openxmlformats.org/officeDocument/2006/relationships/oleObject" Target="../embeddings/oleObject129.bin"/><Relationship Id="rId7" Type="http://schemas.openxmlformats.org/officeDocument/2006/relationships/image" Target="../media/image9.wmf"/><Relationship Id="rId12" Type="http://schemas.openxmlformats.org/officeDocument/2006/relationships/image" Target="../media/image266.wmf"/><Relationship Id="rId17" Type="http://schemas.openxmlformats.org/officeDocument/2006/relationships/oleObject" Target="../embeddings/oleObject127.bin"/><Relationship Id="rId25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8.wmf"/><Relationship Id="rId20" Type="http://schemas.openxmlformats.org/officeDocument/2006/relationships/image" Target="../media/image270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64.wmf"/><Relationship Id="rId11" Type="http://schemas.openxmlformats.org/officeDocument/2006/relationships/oleObject" Target="../embeddings/oleObject124.bin"/><Relationship Id="rId24" Type="http://schemas.openxmlformats.org/officeDocument/2006/relationships/image" Target="../media/image272.wmf"/><Relationship Id="rId5" Type="http://schemas.openxmlformats.org/officeDocument/2006/relationships/oleObject" Target="../embeddings/oleObject122.bin"/><Relationship Id="rId15" Type="http://schemas.openxmlformats.org/officeDocument/2006/relationships/oleObject" Target="../embeddings/oleObject126.bin"/><Relationship Id="rId23" Type="http://schemas.openxmlformats.org/officeDocument/2006/relationships/oleObject" Target="../embeddings/oleObject130.bin"/><Relationship Id="rId28" Type="http://schemas.openxmlformats.org/officeDocument/2006/relationships/image" Target="../media/image274.wmf"/><Relationship Id="rId10" Type="http://schemas.openxmlformats.org/officeDocument/2006/relationships/image" Target="../media/image265.wmf"/><Relationship Id="rId19" Type="http://schemas.openxmlformats.org/officeDocument/2006/relationships/oleObject" Target="../embeddings/oleObject128.bin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267.wmf"/><Relationship Id="rId22" Type="http://schemas.openxmlformats.org/officeDocument/2006/relationships/image" Target="../media/image271.wmf"/><Relationship Id="rId27" Type="http://schemas.openxmlformats.org/officeDocument/2006/relationships/oleObject" Target="../embeddings/oleObject132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73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7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73.tmp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8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79.png"/><Relationship Id="rId5" Type="http://schemas.openxmlformats.org/officeDocument/2006/relationships/tags" Target="../tags/tag1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73.tmp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8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82.png"/><Relationship Id="rId5" Type="http://schemas.openxmlformats.org/officeDocument/2006/relationships/tags" Target="../tags/tag24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wmf"/><Relationship Id="rId7" Type="http://schemas.openxmlformats.org/officeDocument/2006/relationships/image" Target="../media/image6.wmf"/><Relationship Id="rId12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0.wmf"/><Relationship Id="rId9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image" Target="../media/image98.wmf"/><Relationship Id="rId18" Type="http://schemas.openxmlformats.org/officeDocument/2006/relationships/oleObject" Target="../embeddings/oleObject72.bin"/><Relationship Id="rId3" Type="http://schemas.openxmlformats.org/officeDocument/2006/relationships/oleObject" Target="../embeddings/oleObject64.bin"/><Relationship Id="rId21" Type="http://schemas.openxmlformats.org/officeDocument/2006/relationships/image" Target="../media/image102.wmf"/><Relationship Id="rId7" Type="http://schemas.openxmlformats.org/officeDocument/2006/relationships/oleObject" Target="../embeddings/oleObject66.bin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oleObject73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5" Type="http://schemas.openxmlformats.org/officeDocument/2006/relationships/image" Target="../media/image99.wmf"/><Relationship Id="rId10" Type="http://schemas.openxmlformats.org/officeDocument/2006/relationships/image" Target="../media/image97.wmf"/><Relationship Id="rId19" Type="http://schemas.openxmlformats.org/officeDocument/2006/relationships/image" Target="../media/image101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67.bin"/><Relationship Id="rId14" Type="http://schemas.openxmlformats.org/officeDocument/2006/relationships/oleObject" Target="../embeddings/oleObject7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0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10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73.tmp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112.jpg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2.xml"/><Relationship Id="rId9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20.wmf"/><Relationship Id="rId26" Type="http://schemas.openxmlformats.org/officeDocument/2006/relationships/image" Target="../media/image24.w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34" Type="http://schemas.openxmlformats.org/officeDocument/2006/relationships/image" Target="../media/image28.wmf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16.bin"/><Relationship Id="rId3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29" Type="http://schemas.openxmlformats.org/officeDocument/2006/relationships/oleObject" Target="../embeddings/oleObject18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9.bin"/><Relationship Id="rId24" Type="http://schemas.openxmlformats.org/officeDocument/2006/relationships/image" Target="../media/image23.wmf"/><Relationship Id="rId32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5.bin"/><Relationship Id="rId28" Type="http://schemas.openxmlformats.org/officeDocument/2006/relationships/image" Target="../media/image25.wmf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13.bin"/><Relationship Id="rId31" Type="http://schemas.openxmlformats.org/officeDocument/2006/relationships/oleObject" Target="../embeddings/oleObject19.bin"/><Relationship Id="rId4" Type="http://schemas.openxmlformats.org/officeDocument/2006/relationships/image" Target="../media/image13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8.wmf"/><Relationship Id="rId22" Type="http://schemas.openxmlformats.org/officeDocument/2006/relationships/image" Target="../media/image22.wmf"/><Relationship Id="rId27" Type="http://schemas.openxmlformats.org/officeDocument/2006/relationships/oleObject" Target="../embeddings/oleObject17.bin"/><Relationship Id="rId30" Type="http://schemas.openxmlformats.org/officeDocument/2006/relationships/image" Target="../media/image26.wmf"/><Relationship Id="rId35" Type="http://schemas.openxmlformats.org/officeDocument/2006/relationships/image" Target="../media/image2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7" Type="http://schemas.openxmlformats.org/officeDocument/2006/relationships/image" Target="../media/image11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124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2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126.wmf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6" Type="http://schemas.openxmlformats.org/officeDocument/2006/relationships/image" Target="../media/image73.tmp"/><Relationship Id="rId1" Type="http://schemas.openxmlformats.org/officeDocument/2006/relationships/vmlDrawing" Target="../drawings/vmlDrawing14.v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125.wmf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oleObject" Target="../embeddings/oleObject8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73.tmp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127.wmf"/><Relationship Id="rId5" Type="http://schemas.openxmlformats.org/officeDocument/2006/relationships/tags" Target="../tags/tag52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1.xml"/><Relationship Id="rId9" Type="http://schemas.openxmlformats.org/officeDocument/2006/relationships/tags" Target="../tags/tag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30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73.tmp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73.tmp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131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1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3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oleObject" Target="../embeddings/oleObject85.bin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73.tmp"/><Relationship Id="rId2" Type="http://schemas.openxmlformats.org/officeDocument/2006/relationships/tags" Target="../tags/tag77.xml"/><Relationship Id="rId16" Type="http://schemas.openxmlformats.org/officeDocument/2006/relationships/image" Target="../media/image135.wmf"/><Relationship Id="rId1" Type="http://schemas.openxmlformats.org/officeDocument/2006/relationships/vmlDrawing" Target="../drawings/vmlDrawing17.v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5" Type="http://schemas.openxmlformats.org/officeDocument/2006/relationships/oleObject" Target="../embeddings/oleObject86.bin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13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58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38.wmf"/><Relationship Id="rId26" Type="http://schemas.openxmlformats.org/officeDocument/2006/relationships/image" Target="../media/image39.wmf"/><Relationship Id="rId3" Type="http://schemas.openxmlformats.org/officeDocument/2006/relationships/oleObject" Target="../embeddings/oleObject28.bin"/><Relationship Id="rId21" Type="http://schemas.openxmlformats.org/officeDocument/2006/relationships/oleObject" Target="../embeddings/oleObject37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35.bin"/><Relationship Id="rId25" Type="http://schemas.openxmlformats.org/officeDocument/2006/relationships/oleObject" Target="../embeddings/oleObject39.bin"/><Relationship Id="rId33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wmf"/><Relationship Id="rId20" Type="http://schemas.openxmlformats.org/officeDocument/2006/relationships/image" Target="../media/image23.wmf"/><Relationship Id="rId29" Type="http://schemas.openxmlformats.org/officeDocument/2006/relationships/oleObject" Target="../embeddings/oleObject41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32.bin"/><Relationship Id="rId24" Type="http://schemas.openxmlformats.org/officeDocument/2006/relationships/image" Target="../media/image25.wmf"/><Relationship Id="rId32" Type="http://schemas.openxmlformats.org/officeDocument/2006/relationships/image" Target="../media/image42.wmf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8.bin"/><Relationship Id="rId28" Type="http://schemas.openxmlformats.org/officeDocument/2006/relationships/image" Target="../media/image40.wmf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36.bin"/><Relationship Id="rId31" Type="http://schemas.openxmlformats.org/officeDocument/2006/relationships/oleObject" Target="../embeddings/oleObject42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20.wmf"/><Relationship Id="rId22" Type="http://schemas.openxmlformats.org/officeDocument/2006/relationships/image" Target="../media/image24.wmf"/><Relationship Id="rId27" Type="http://schemas.openxmlformats.org/officeDocument/2006/relationships/oleObject" Target="../embeddings/oleObject40.bin"/><Relationship Id="rId30" Type="http://schemas.openxmlformats.org/officeDocument/2006/relationships/image" Target="../media/image41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73.tmp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151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73.tmp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159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01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1.wmf"/><Relationship Id="rId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2.wmf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89.bin"/><Relationship Id="rId9" Type="http://schemas.openxmlformats.org/officeDocument/2006/relationships/image" Target="../media/image165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48.wmf"/><Relationship Id="rId18" Type="http://schemas.openxmlformats.org/officeDocument/2006/relationships/oleObject" Target="../embeddings/oleObject50.bin"/><Relationship Id="rId3" Type="http://schemas.openxmlformats.org/officeDocument/2006/relationships/oleObject" Target="../embeddings/oleObject43.bin"/><Relationship Id="rId21" Type="http://schemas.openxmlformats.org/officeDocument/2006/relationships/image" Target="../media/image52.wmf"/><Relationship Id="rId7" Type="http://schemas.openxmlformats.org/officeDocument/2006/relationships/oleObject" Target="../embeddings/oleObject45.bin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.bin"/><Relationship Id="rId20" Type="http://schemas.openxmlformats.org/officeDocument/2006/relationships/oleObject" Target="../embeddings/oleObject51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11" Type="http://schemas.openxmlformats.org/officeDocument/2006/relationships/image" Target="../media/image47.wmf"/><Relationship Id="rId24" Type="http://schemas.openxmlformats.org/officeDocument/2006/relationships/image" Target="../media/image55.png"/><Relationship Id="rId5" Type="http://schemas.openxmlformats.org/officeDocument/2006/relationships/oleObject" Target="../embeddings/oleObject44.bin"/><Relationship Id="rId15" Type="http://schemas.openxmlformats.org/officeDocument/2006/relationships/image" Target="../media/image49.wmf"/><Relationship Id="rId23" Type="http://schemas.openxmlformats.org/officeDocument/2006/relationships/image" Target="../media/image53.wmf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51.wmf"/><Relationship Id="rId4" Type="http://schemas.openxmlformats.org/officeDocument/2006/relationships/image" Target="../media/image44.wmf"/><Relationship Id="rId9" Type="http://schemas.openxmlformats.org/officeDocument/2006/relationships/image" Target="../media/image54.jpg"/><Relationship Id="rId14" Type="http://schemas.openxmlformats.org/officeDocument/2006/relationships/oleObject" Target="../embeddings/oleObject48.bin"/><Relationship Id="rId22" Type="http://schemas.openxmlformats.org/officeDocument/2006/relationships/oleObject" Target="../embeddings/oleObject52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60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58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image" Target="../media/image213.gif"/><Relationship Id="rId7" Type="http://schemas.openxmlformats.org/officeDocument/2006/relationships/image" Target="../media/image2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210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212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7" Type="http://schemas.openxmlformats.org/officeDocument/2006/relationships/image" Target="../media/image2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216.wmf"/><Relationship Id="rId4" Type="http://schemas.openxmlformats.org/officeDocument/2006/relationships/image" Target="../media/image21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95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19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7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21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22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73.tmp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223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1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2.wmf"/><Relationship Id="rId11" Type="http://schemas.openxmlformats.org/officeDocument/2006/relationships/image" Target="../media/image64.jpg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63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61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73.tmp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1.xml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wmf"/><Relationship Id="rId2" Type="http://schemas.openxmlformats.org/officeDocument/2006/relationships/image" Target="../media/image2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wmf"/><Relationship Id="rId5" Type="http://schemas.openxmlformats.org/officeDocument/2006/relationships/image" Target="../media/image228.wmf"/><Relationship Id="rId4" Type="http://schemas.openxmlformats.org/officeDocument/2006/relationships/image" Target="../media/image227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30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image" Target="../media/image232.png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27.xml"/><Relationship Id="rId16" Type="http://schemas.openxmlformats.org/officeDocument/2006/relationships/image" Target="../media/image73.tmp"/><Relationship Id="rId1" Type="http://schemas.openxmlformats.org/officeDocument/2006/relationships/vmlDrawing" Target="../drawings/vmlDrawing26.v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image" Target="../media/image231.wmf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oleObject" Target="../embeddings/oleObject100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238.wmf"/><Relationship Id="rId4" Type="http://schemas.openxmlformats.org/officeDocument/2006/relationships/image" Target="../media/image235.wmf"/><Relationship Id="rId9" Type="http://schemas.openxmlformats.org/officeDocument/2006/relationships/oleObject" Target="../embeddings/oleObject104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wmf"/><Relationship Id="rId3" Type="http://schemas.openxmlformats.org/officeDocument/2006/relationships/oleObject" Target="../embeddings/oleObject105.bin"/><Relationship Id="rId7" Type="http://schemas.openxmlformats.org/officeDocument/2006/relationships/image" Target="../media/image2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1.wmf"/><Relationship Id="rId10" Type="http://schemas.openxmlformats.org/officeDocument/2006/relationships/image" Target="../media/image241.wmf"/><Relationship Id="rId4" Type="http://schemas.openxmlformats.org/officeDocument/2006/relationships/image" Target="../media/image239.wmf"/><Relationship Id="rId9" Type="http://schemas.openxmlformats.org/officeDocument/2006/relationships/oleObject" Target="../embeddings/oleObject107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43.wmf"/><Relationship Id="rId4" Type="http://schemas.openxmlformats.org/officeDocument/2006/relationships/oleObject" Target="../embeddings/oleObject108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oleObject" Target="../embeddings/oleObject109.bin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73.tmp"/><Relationship Id="rId2" Type="http://schemas.openxmlformats.org/officeDocument/2006/relationships/tags" Target="../tags/tag137.xml"/><Relationship Id="rId16" Type="http://schemas.openxmlformats.org/officeDocument/2006/relationships/image" Target="../media/image245.wmf"/><Relationship Id="rId1" Type="http://schemas.openxmlformats.org/officeDocument/2006/relationships/vmlDrawing" Target="../drawings/vmlDrawing30.v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5" Type="http://schemas.openxmlformats.org/officeDocument/2006/relationships/tags" Target="../tags/tag140.xml"/><Relationship Id="rId15" Type="http://schemas.openxmlformats.org/officeDocument/2006/relationships/oleObject" Target="../embeddings/oleObject110.bin"/><Relationship Id="rId10" Type="http://schemas.openxmlformats.org/officeDocument/2006/relationships/tags" Target="../tags/tag145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image" Target="../media/image24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41.wmf"/><Relationship Id="rId4" Type="http://schemas.openxmlformats.org/officeDocument/2006/relationships/oleObject" Target="../embeddings/oleObject111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73.tmp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wmf"/><Relationship Id="rId2" Type="http://schemas.openxmlformats.org/officeDocument/2006/relationships/image" Target="../media/image24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wmf"/><Relationship Id="rId4" Type="http://schemas.openxmlformats.org/officeDocument/2006/relationships/image" Target="../media/image250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oleObject" Target="../embeddings/oleObject112.bin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73.tmp"/><Relationship Id="rId2" Type="http://schemas.openxmlformats.org/officeDocument/2006/relationships/tags" Target="../tags/tag157.xml"/><Relationship Id="rId16" Type="http://schemas.openxmlformats.org/officeDocument/2006/relationships/image" Target="../media/image253.wmf"/><Relationship Id="rId1" Type="http://schemas.openxmlformats.org/officeDocument/2006/relationships/vmlDrawing" Target="../drawings/vmlDrawing32.v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5" Type="http://schemas.openxmlformats.org/officeDocument/2006/relationships/tags" Target="../tags/tag160.xml"/><Relationship Id="rId15" Type="http://schemas.openxmlformats.org/officeDocument/2006/relationships/oleObject" Target="../embeddings/oleObject113.bin"/><Relationship Id="rId10" Type="http://schemas.openxmlformats.org/officeDocument/2006/relationships/tags" Target="../tags/tag165.xml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image" Target="../media/image252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oleObject" Target="../embeddings/oleObject114.bin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115.bin"/><Relationship Id="rId10" Type="http://schemas.openxmlformats.org/officeDocument/2006/relationships/image" Target="../media/image257.wmf"/><Relationship Id="rId4" Type="http://schemas.openxmlformats.org/officeDocument/2006/relationships/image" Target="../media/image254.wmf"/><Relationship Id="rId9" Type="http://schemas.openxmlformats.org/officeDocument/2006/relationships/oleObject" Target="../embeddings/oleObject117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73.tmp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59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258.w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2110" y="476672"/>
            <a:ext cx="7500938" cy="28575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第七章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刚体动力学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63" y="4786313"/>
            <a:ext cx="428625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endParaRPr lang="zh-CN" altLang="en-US" sz="4000" b="1" kern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+mj-ea"/>
              <a:cs typeface="+mj-cs"/>
            </a:endParaRPr>
          </a:p>
        </p:txBody>
      </p:sp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7925A0-E5CD-4E8A-A43E-D7D3A125DCF2}" type="slidenum">
              <a:rPr lang="en-US" altLang="zh-CN" smtClean="0"/>
              <a:pPr/>
              <a:t>1</a:t>
            </a:fld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10578"/>
              </p:ext>
            </p:extLst>
          </p:nvPr>
        </p:nvGraphicFramePr>
        <p:xfrm>
          <a:off x="4394200" y="2362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8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4200" y="2362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554" y="3688486"/>
            <a:ext cx="3962400" cy="279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25" y="3785323"/>
            <a:ext cx="2952750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3121"/>
    </mc:Choice>
    <mc:Fallback xmlns="">
      <p:transition spd="slow" advTm="1312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755576" y="1683115"/>
            <a:ext cx="6340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转动惯量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是刚体作转动时对惯性的度量描述。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6462" y="266321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转动惯量的定义：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576" y="335699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对于连续的刚体：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40034"/>
            <a:ext cx="7852399" cy="2365859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282433"/>
              </p:ext>
            </p:extLst>
          </p:nvPr>
        </p:nvGraphicFramePr>
        <p:xfrm>
          <a:off x="3446741" y="2429400"/>
          <a:ext cx="3692491" cy="8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77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6741" y="2429400"/>
                        <a:ext cx="3692491" cy="84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781267"/>
              </p:ext>
            </p:extLst>
          </p:nvPr>
        </p:nvGraphicFramePr>
        <p:xfrm>
          <a:off x="3481175" y="3333189"/>
          <a:ext cx="1882914" cy="80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78" name="Equation" r:id="rId6" imgW="888840" imgH="380880" progId="Equation.DSMT4">
                  <p:embed/>
                </p:oleObj>
              </mc:Choice>
              <mc:Fallback>
                <p:oleObj name="Equation" r:id="rId6" imgW="8888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81175" y="3333189"/>
                        <a:ext cx="1882914" cy="80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11560" y="844582"/>
            <a:ext cx="7186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kern="1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由质量对轴的分布决定，与转动状态无关。</a:t>
            </a:r>
            <a:endParaRPr lang="zh-CN" altLang="en-US" sz="28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06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100</a:t>
            </a:fld>
            <a:endParaRPr lang="en-US" altLang="zh-CN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1340768"/>
            <a:ext cx="727280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9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101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489722"/>
              </p:ext>
            </p:extLst>
          </p:nvPr>
        </p:nvGraphicFramePr>
        <p:xfrm>
          <a:off x="3098800" y="1443038"/>
          <a:ext cx="13255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84" name="Equation" r:id="rId3" imgW="507960" imgH="177480" progId="Equation.DSMT4">
                  <p:embed/>
                </p:oleObj>
              </mc:Choice>
              <mc:Fallback>
                <p:oleObj name="Equation" r:id="rId3" imgW="5079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8800" y="1443038"/>
                        <a:ext cx="1325563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758680"/>
              </p:ext>
            </p:extLst>
          </p:nvPr>
        </p:nvGraphicFramePr>
        <p:xfrm>
          <a:off x="5595938" y="1428750"/>
          <a:ext cx="14287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85" name="Equation" r:id="rId5" imgW="647640" imgH="228600" progId="Equation.DSMT4">
                  <p:embed/>
                </p:oleObj>
              </mc:Choice>
              <mc:Fallback>
                <p:oleObj name="Equation" r:id="rId5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5938" y="1428750"/>
                        <a:ext cx="1428750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361622" y="62068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质点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86277" y="620688"/>
            <a:ext cx="264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刚体（定轴转动）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1600" y="147917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运动方程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7037" y="227687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作功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37859" y="307328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动能定理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37859" y="37890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动量定理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12202" y="5225798"/>
            <a:ext cx="1723549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力矩定义：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4" name="Picture 23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82" y="5228367"/>
            <a:ext cx="1363865" cy="387996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</p:pic>
      <p:sp>
        <p:nvSpPr>
          <p:cNvPr id="15" name="矩形 14"/>
          <p:cNvSpPr/>
          <p:nvPr/>
        </p:nvSpPr>
        <p:spPr>
          <a:xfrm>
            <a:off x="1032528" y="6063679"/>
            <a:ext cx="2339102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动量矩定义为：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6" name="Picture 23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82" y="6099929"/>
            <a:ext cx="1282239" cy="392758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</p:pic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334531"/>
              </p:ext>
            </p:extLst>
          </p:nvPr>
        </p:nvGraphicFramePr>
        <p:xfrm>
          <a:off x="2930525" y="2209800"/>
          <a:ext cx="166211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86" name="Equation" r:id="rId9" imgW="685800" imgH="203040" progId="Equation.DSMT4">
                  <p:embed/>
                </p:oleObj>
              </mc:Choice>
              <mc:Fallback>
                <p:oleObj name="Equation" r:id="rId9" imgW="68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0525" y="2209800"/>
                        <a:ext cx="1662113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245082"/>
              </p:ext>
            </p:extLst>
          </p:nvPr>
        </p:nvGraphicFramePr>
        <p:xfrm>
          <a:off x="5383016" y="2242368"/>
          <a:ext cx="2122684" cy="530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87" name="Equation" r:id="rId11" imgW="1015920" imgH="253800" progId="Equation.DSMT4">
                  <p:embed/>
                </p:oleObj>
              </mc:Choice>
              <mc:Fallback>
                <p:oleObj name="Equation" r:id="rId11" imgW="1015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3016" y="2242368"/>
                        <a:ext cx="2122684" cy="530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351571"/>
              </p:ext>
            </p:extLst>
          </p:nvPr>
        </p:nvGraphicFramePr>
        <p:xfrm>
          <a:off x="5308626" y="2897487"/>
          <a:ext cx="2324530" cy="719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88" name="Equation" r:id="rId13" imgW="1269720" imgH="393480" progId="Equation.DSMT4">
                  <p:embed/>
                </p:oleObj>
              </mc:Choice>
              <mc:Fallback>
                <p:oleObj name="Equation" r:id="rId13" imgW="1269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08626" y="2897487"/>
                        <a:ext cx="2324530" cy="719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93258"/>
              </p:ext>
            </p:extLst>
          </p:nvPr>
        </p:nvGraphicFramePr>
        <p:xfrm>
          <a:off x="2874229" y="2897487"/>
          <a:ext cx="2157880" cy="735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89" name="Equation" r:id="rId15" imgW="1155600" imgH="393480" progId="Equation.DSMT4">
                  <p:embed/>
                </p:oleObj>
              </mc:Choice>
              <mc:Fallback>
                <p:oleObj name="Equation" r:id="rId15" imgW="1155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74229" y="2897487"/>
                        <a:ext cx="2157880" cy="735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87238"/>
              </p:ext>
            </p:extLst>
          </p:nvPr>
        </p:nvGraphicFramePr>
        <p:xfrm>
          <a:off x="5517553" y="3815475"/>
          <a:ext cx="1286695" cy="502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90" name="Equation" r:id="rId17" imgW="583920" imgH="228600" progId="Equation.DSMT4">
                  <p:embed/>
                </p:oleObj>
              </mc:Choice>
              <mc:Fallback>
                <p:oleObj name="Equation" r:id="rId17" imgW="583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17553" y="3815475"/>
                        <a:ext cx="1286695" cy="502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152649"/>
              </p:ext>
            </p:extLst>
          </p:nvPr>
        </p:nvGraphicFramePr>
        <p:xfrm>
          <a:off x="3308350" y="3770313"/>
          <a:ext cx="12668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91" name="Equation" r:id="rId19" imgW="482400" imgH="177480" progId="Equation.DSMT4">
                  <p:embed/>
                </p:oleObj>
              </mc:Choice>
              <mc:Fallback>
                <p:oleObj name="Equation" r:id="rId19" imgW="4824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08350" y="3770313"/>
                        <a:ext cx="1266825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46219"/>
              </p:ext>
            </p:extLst>
          </p:nvPr>
        </p:nvGraphicFramePr>
        <p:xfrm>
          <a:off x="1942009" y="4335403"/>
          <a:ext cx="2954338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92" name="Equation" r:id="rId21" imgW="1447560" imgH="533160" progId="Equation.DSMT4">
                  <p:embed/>
                </p:oleObj>
              </mc:Choice>
              <mc:Fallback>
                <p:oleObj name="Equation" r:id="rId21" imgW="144756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42009" y="4335403"/>
                        <a:ext cx="2954338" cy="108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254267"/>
              </p:ext>
            </p:extLst>
          </p:nvPr>
        </p:nvGraphicFramePr>
        <p:xfrm>
          <a:off x="5308626" y="4377709"/>
          <a:ext cx="302418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93" name="Equation" r:id="rId23" imgW="1650960" imgH="355320" progId="Equation.DSMT4">
                  <p:embed/>
                </p:oleObj>
              </mc:Choice>
              <mc:Fallback>
                <p:oleObj name="Equation" r:id="rId23" imgW="16509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308626" y="4377709"/>
                        <a:ext cx="3024187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789009"/>
              </p:ext>
            </p:extLst>
          </p:nvPr>
        </p:nvGraphicFramePr>
        <p:xfrm>
          <a:off x="5805031" y="5182916"/>
          <a:ext cx="1916292" cy="43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94" name="Equation" r:id="rId25" imgW="1066680" imgH="241200" progId="Equation.DSMT4">
                  <p:embed/>
                </p:oleObj>
              </mc:Choice>
              <mc:Fallback>
                <p:oleObj name="Equation" r:id="rId25" imgW="1066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805031" y="5182916"/>
                        <a:ext cx="1916292" cy="433447"/>
                      </a:xfrm>
                      <a:prstGeom prst="rect">
                        <a:avLst/>
                      </a:prstGeom>
                      <a:solidFill>
                        <a:srgbClr val="FF33CC"/>
                      </a:solidFill>
                      <a:ln>
                        <a:solidFill>
                          <a:srgbClr val="FF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75015"/>
              </p:ext>
            </p:extLst>
          </p:nvPr>
        </p:nvGraphicFramePr>
        <p:xfrm>
          <a:off x="5605463" y="6015038"/>
          <a:ext cx="26431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95" name="Equation" r:id="rId27" imgW="1384200" imgH="241200" progId="Equation.DSMT4">
                  <p:embed/>
                </p:oleObj>
              </mc:Choice>
              <mc:Fallback>
                <p:oleObj name="Equation" r:id="rId27" imgW="1384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605463" y="6015038"/>
                        <a:ext cx="2643187" cy="461962"/>
                      </a:xfrm>
                      <a:prstGeom prst="rect">
                        <a:avLst/>
                      </a:prstGeom>
                      <a:solidFill>
                        <a:srgbClr val="FF33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12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102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58092"/>
            <a:ext cx="5328592" cy="64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187624" y="908720"/>
            <a:ext cx="422423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转动惯量</a:t>
            </a:r>
            <a:r>
              <a:rPr lang="zh-CN" altLang="en-US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的大小：</a:t>
            </a:r>
            <a:endParaRPr lang="en-US" altLang="zh-CN" kern="100" dirty="0" smtClean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刚体的总质量、形状、大小</a:t>
            </a:r>
            <a:endParaRPr lang="en-US" altLang="zh-CN" kern="100" dirty="0" smtClean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转轴的</a:t>
            </a:r>
            <a:r>
              <a:rPr lang="zh-CN" altLang="en-US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位置</a:t>
            </a:r>
            <a:endParaRPr lang="en-US" altLang="zh-CN" kern="100" dirty="0" smtClean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质量对轴的分布情况</a:t>
            </a:r>
            <a:endParaRPr lang="zh-CN" altLang="en-US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4801" y="3223297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对于质量相同的刚体，一个质量分布靠近转轴，另一个质量分布远离转轴，从定义中可以看出，前者的转动惯量比后者小。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34DBB3F-D28F-4F6D-AD7B-7F28CD38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417373"/>
            <a:ext cx="8172400" cy="1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9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0728"/>
            <a:ext cx="6676975" cy="49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495639" cy="471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90344" y="551873"/>
            <a:ext cx="784887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800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例，</a:t>
            </a:r>
            <a:r>
              <a:rPr lang="zh-CN" altLang="zh-CN" sz="2800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已知：长为</a:t>
            </a:r>
            <a:r>
              <a:rPr lang="en-US" altLang="zh-CN" sz="2800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</a:t>
            </a:r>
            <a:r>
              <a:rPr lang="zh-CN" altLang="zh-CN" sz="2800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，质量为</a:t>
            </a:r>
            <a:r>
              <a:rPr lang="en-US" altLang="zh-CN" sz="2800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zh-CN" sz="2800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的均质细杆。</a:t>
            </a: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求：该杆对通过中心并与杆垂直的轴的转动惯量。</a:t>
            </a: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5905" y="2523288"/>
            <a:ext cx="5657850" cy="1228725"/>
          </a:xfrm>
          <a:prstGeom prst="rect">
            <a:avLst/>
          </a:prstGeom>
        </p:spPr>
      </p:pic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28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5523" y="6769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</a:t>
            </a:r>
            <a:endParaRPr lang="zh-CN" altLang="en-US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7624" y="692696"/>
            <a:ext cx="6912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在离转轴</a:t>
            </a:r>
            <a:r>
              <a:rPr lang="en-US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处取一线元</a:t>
            </a:r>
            <a:r>
              <a:rPr lang="en-US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dx</a:t>
            </a:r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，由于杆是细杆，这一线元的质量为：</a:t>
            </a:r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zh-CN" altLang="en-US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27" y="1633461"/>
            <a:ext cx="1402621" cy="7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979579" y="2435791"/>
            <a:ext cx="6799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质量元到转轴的距离为</a:t>
            </a:r>
            <a:r>
              <a:rPr lang="en-US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，根据转动惯量的定义：</a:t>
            </a:r>
            <a:endParaRPr lang="zh-CN" altLang="en-US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82" y="3311027"/>
            <a:ext cx="4896544" cy="90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29" y="4319139"/>
            <a:ext cx="3096344" cy="90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7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908720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因为转轴在杆的中心，所以积分限从－</a:t>
            </a:r>
            <a:r>
              <a:rPr lang="en-US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L/2</a:t>
            </a:r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积到</a:t>
            </a:r>
            <a:r>
              <a:rPr lang="en-US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L/2</a:t>
            </a:r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827584" y="1443049"/>
            <a:ext cx="73961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如果转轴在杆的一端，则积分限从</a:t>
            </a:r>
            <a:r>
              <a:rPr lang="en-US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积到</a:t>
            </a:r>
            <a:r>
              <a:rPr lang="en-US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</a:t>
            </a:r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，这时的转动惯量为：</a:t>
            </a:r>
            <a:endParaRPr lang="zh-CN" altLang="en-US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99" y="2380923"/>
            <a:ext cx="4654924" cy="79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30" y="3285787"/>
            <a:ext cx="2917346" cy="8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7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" y="1196752"/>
            <a:ext cx="6477000" cy="723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4128" y="2610248"/>
            <a:ext cx="3009900" cy="2266950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97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73914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576" y="1000760"/>
            <a:ext cx="6305550" cy="685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9013" y="2052320"/>
            <a:ext cx="3324225" cy="1819275"/>
          </a:xfrm>
          <a:prstGeom prst="rect">
            <a:avLst/>
          </a:prstGeom>
        </p:spPr>
      </p:pic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42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  <a:fld id="{3B32429C-F356-4D91-940D-2EC9D73EBF5C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285720" y="357166"/>
            <a:ext cx="7772400" cy="9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smtClean="0">
                <a:latin typeface="仿宋" panose="02010609060101010101" pitchFamily="49" charset="-122"/>
                <a:ea typeface="仿宋" panose="02010609060101010101" pitchFamily="49" charset="-122"/>
              </a:rPr>
              <a:t>§1.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刚体定轴转动与转动定理</a:t>
            </a:r>
            <a:endParaRPr lang="zh-CN" altLang="en-US" sz="36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9592" y="1412776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复习：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1600" y="227687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力矩定义：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474" name="Picture 2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79441"/>
            <a:ext cx="1363865" cy="38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991926" y="28529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动量矩定义为：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475" name="Picture 2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889186"/>
            <a:ext cx="1282239" cy="392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991926" y="349692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动量矩定理：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476" name="Picture 2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28" y="3405339"/>
            <a:ext cx="2271917" cy="73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763078"/>
              </p:ext>
            </p:extLst>
          </p:nvPr>
        </p:nvGraphicFramePr>
        <p:xfrm>
          <a:off x="1470735" y="4436972"/>
          <a:ext cx="3385010" cy="1225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33" name="Equation" r:id="rId6" imgW="1473120" imgH="533160" progId="Equation.DSMT4">
                  <p:embed/>
                </p:oleObj>
              </mc:Choice>
              <mc:Fallback>
                <p:oleObj name="Equation" r:id="rId6" imgW="14731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0735" y="4436972"/>
                        <a:ext cx="3385010" cy="1225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 bwMode="auto">
          <a:xfrm>
            <a:off x="3635896" y="4396168"/>
            <a:ext cx="720080" cy="61280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4139952" y="5028300"/>
            <a:ext cx="720080" cy="61280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95966" y="3356992"/>
            <a:ext cx="1344386" cy="853168"/>
            <a:chOff x="6395966" y="3812701"/>
            <a:chExt cx="1344386" cy="853168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6948042"/>
                </p:ext>
              </p:extLst>
            </p:nvPr>
          </p:nvGraphicFramePr>
          <p:xfrm>
            <a:off x="6395966" y="3812701"/>
            <a:ext cx="1344386" cy="853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434" name="Equation" r:id="rId8" imgW="660240" imgH="419040" progId="Equation.DSMT4">
                    <p:embed/>
                  </p:oleObj>
                </mc:Choice>
                <mc:Fallback>
                  <p:oleObj name="Equation" r:id="rId8" imgW="66024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395966" y="3812701"/>
                          <a:ext cx="1344386" cy="8531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6578057" y="412266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100" dirty="0"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外</a:t>
              </a:r>
              <a:endParaRPr lang="zh-CN" altLang="en-US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58651" y="4675707"/>
            <a:ext cx="1806223" cy="965395"/>
            <a:chOff x="6258651" y="5131416"/>
            <a:chExt cx="1806223" cy="965395"/>
          </a:xfrm>
        </p:grpSpPr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4028420"/>
                </p:ext>
              </p:extLst>
            </p:nvPr>
          </p:nvGraphicFramePr>
          <p:xfrm>
            <a:off x="6258651" y="5131416"/>
            <a:ext cx="1806223" cy="965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435" name="Equation" r:id="rId10" imgW="736560" imgH="393480" progId="Equation.DSMT4">
                    <p:embed/>
                  </p:oleObj>
                </mc:Choice>
                <mc:Fallback>
                  <p:oleObj name="Equation" r:id="rId10" imgW="73656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258651" y="5131416"/>
                          <a:ext cx="1806223" cy="9653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6511165" y="550548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100" dirty="0">
                  <a:solidFill>
                    <a:srgbClr val="0000CC"/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外</a:t>
              </a:r>
              <a:endParaRPr lang="zh-CN" altLang="en-US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93" y="1204385"/>
            <a:ext cx="2331307" cy="233130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E681A147-ED80-417B-889E-0880B14396AD}"/>
              </a:ext>
            </a:extLst>
          </p:cNvPr>
          <p:cNvSpPr/>
          <p:nvPr/>
        </p:nvSpPr>
        <p:spPr>
          <a:xfrm>
            <a:off x="107504" y="5784118"/>
            <a:ext cx="8964488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/>
              <a:t>通常求力矩是对某个转轴来求，定轴转动情况下力矩是一维问题</a:t>
            </a:r>
            <a:r>
              <a:rPr lang="en-US" altLang="zh-CN" sz="2000" kern="100" dirty="0"/>
              <a:t>【</a:t>
            </a:r>
            <a:r>
              <a:rPr lang="zh-CN" altLang="zh-CN" sz="2000" b="1" u="sng" kern="100" dirty="0">
                <a:solidFill>
                  <a:srgbClr val="FF0000"/>
                </a:solidFill>
              </a:rPr>
              <a:t>本课重点</a:t>
            </a:r>
            <a:r>
              <a:rPr lang="en-US" altLang="zh-CN" sz="2000" kern="100" dirty="0"/>
              <a:t>】</a:t>
            </a:r>
            <a:r>
              <a:rPr lang="zh-CN" altLang="zh-CN" sz="2000" kern="100" dirty="0"/>
              <a:t>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/>
              <a:t>但</a:t>
            </a:r>
            <a:r>
              <a:rPr lang="zh-CN" altLang="zh-CN" sz="2000" kern="100" dirty="0">
                <a:ea typeface="黑体" panose="02010609060101010101" pitchFamily="49" charset="-122"/>
              </a:rPr>
              <a:t>力矩并不局限于定轴转动</a:t>
            </a:r>
            <a:r>
              <a:rPr lang="zh-CN" altLang="zh-CN" sz="2000" kern="100" dirty="0"/>
              <a:t>，一般情况下，</a:t>
            </a:r>
            <a:r>
              <a:rPr lang="zh-CN" altLang="zh-CN" sz="2000" b="1" u="sng" kern="100" dirty="0">
                <a:ea typeface="黑体" panose="02010609060101010101" pitchFamily="49" charset="-122"/>
              </a:rPr>
              <a:t>力矩是空间矢量，力也是空间矢量</a:t>
            </a:r>
            <a:r>
              <a:rPr lang="zh-CN" altLang="zh-CN" sz="2000" b="1" kern="100" dirty="0">
                <a:ea typeface="黑体" panose="02010609060101010101" pitchFamily="49" charset="-122"/>
              </a:rPr>
              <a:t>。</a:t>
            </a:r>
            <a:endParaRPr lang="zh-CN" altLang="zh-CN" sz="2000" kern="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443037"/>
            <a:ext cx="74485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2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49B854FD-164E-4944-8187-9CBFCAB6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21709" y="6247483"/>
            <a:ext cx="1905000" cy="457200"/>
          </a:xfrm>
        </p:spPr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F868C37-441E-4A3D-A4A7-BE10F6B2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7704856" cy="59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BF9D1276-3017-4390-9E3E-CE289601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1496" y="6248400"/>
            <a:ext cx="1905000" cy="457200"/>
          </a:xfrm>
        </p:spPr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5689B21-CBA6-4538-A3EA-88114514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5" y="760710"/>
            <a:ext cx="8500243" cy="583664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681" y="382807"/>
            <a:ext cx="958916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解法一</a:t>
            </a:r>
            <a:endParaRPr lang="zh-CN" altLang="en-US" sz="2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6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7E3FC4D6-82C5-4BB3-A61B-FCCDDCC0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5B6E90F-3E29-4DEE-A871-2B3BA42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764704"/>
            <a:ext cx="3861817" cy="30543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D18B515-57ED-4A8C-AA16-A1FB69C55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3" y="748265"/>
            <a:ext cx="5314950" cy="523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019E3BF3-60D5-4358-A996-14B994C8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444774"/>
            <a:ext cx="2228850" cy="400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61DD6F1-D8E0-40CC-8035-D43853C3F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163" y="1444774"/>
            <a:ext cx="828675" cy="381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1694EDB-E8B6-443F-B778-F56DFCC74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04" y="2188958"/>
            <a:ext cx="4095750" cy="409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55C5879-4D10-4B12-9EB1-92511AB20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2798152"/>
            <a:ext cx="3829050" cy="638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DB3F18A0-A480-40A1-A9EB-ED59A539A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608" y="3676669"/>
            <a:ext cx="6696075" cy="2924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5680" y="382807"/>
            <a:ext cx="958917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解法二</a:t>
            </a:r>
            <a:endParaRPr lang="zh-CN" altLang="en-US" sz="2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13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00100" y="1700808"/>
            <a:ext cx="6521378" cy="2232248"/>
            <a:chOff x="1000100" y="2132856"/>
            <a:chExt cx="6521378" cy="2232248"/>
          </a:xfrm>
        </p:grpSpPr>
        <p:sp>
          <p:nvSpPr>
            <p:cNvPr id="7" name="椭圆 6"/>
            <p:cNvSpPr/>
            <p:nvPr/>
          </p:nvSpPr>
          <p:spPr bwMode="auto">
            <a:xfrm>
              <a:off x="1714480" y="2637482"/>
              <a:ext cx="1714512" cy="16430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>
              <a:off x="1000100" y="3494738"/>
              <a:ext cx="3357586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直接箭头连接符 8"/>
            <p:cNvCxnSpPr/>
            <p:nvPr/>
          </p:nvCxnSpPr>
          <p:spPr bwMode="auto">
            <a:xfrm flipV="1">
              <a:off x="2570942" y="2352524"/>
              <a:ext cx="1588" cy="20125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857356" y="2995364"/>
              <a:ext cx="142876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 bwMode="auto">
            <a:xfrm rot="10800000">
              <a:off x="1857356" y="2994672"/>
              <a:ext cx="714380" cy="50006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aphicFrame>
          <p:nvGraphicFramePr>
            <p:cNvPr id="12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1357290" y="2923234"/>
            <a:ext cx="460354" cy="497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82" name="公式" r:id="rId3" imgW="152268" imgH="164957" progId="Equation.3">
                    <p:embed/>
                  </p:oleObj>
                </mc:Choice>
                <mc:Fallback>
                  <p:oleObj name="公式" r:id="rId3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7290" y="2923234"/>
                          <a:ext cx="460354" cy="4971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7164288" y="3177896"/>
            <a:ext cx="357190" cy="395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83" name="公式" r:id="rId5" imgW="114102" imgH="126780" progId="Equation.3">
                    <p:embed/>
                  </p:oleObj>
                </mc:Choice>
                <mc:Fallback>
                  <p:oleObj name="公式" r:id="rId5" imgW="114102" imgH="126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4288" y="3177896"/>
                          <a:ext cx="357190" cy="3951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椭圆 13"/>
            <p:cNvSpPr/>
            <p:nvPr/>
          </p:nvSpPr>
          <p:spPr bwMode="auto">
            <a:xfrm>
              <a:off x="5040224" y="2601080"/>
              <a:ext cx="1548000" cy="1548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5292080" y="2853056"/>
              <a:ext cx="1080000" cy="1080000"/>
            </a:xfrm>
            <a:prstGeom prst="ellipse">
              <a:avLst/>
            </a:prstGeom>
            <a:solidFill>
              <a:srgbClr val="FF0000"/>
            </a:solidFill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 bwMode="auto">
            <a:xfrm>
              <a:off x="5796136" y="3355404"/>
              <a:ext cx="1368152" cy="20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17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2578263" y="2132856"/>
            <a:ext cx="409561" cy="409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84" name="公式" r:id="rId7" imgW="126725" imgH="126725" progId="Equation.3">
                    <p:embed/>
                  </p:oleObj>
                </mc:Choice>
                <mc:Fallback>
                  <p:oleObj name="公式" r:id="rId7" imgW="126725" imgH="1267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8263" y="2132856"/>
                          <a:ext cx="409561" cy="4095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6339557" y="3068960"/>
            <a:ext cx="320675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85" name="Equation" r:id="rId9" imgW="114120" imgH="126720" progId="">
                    <p:embed/>
                  </p:oleObj>
                </mc:Choice>
                <mc:Fallback>
                  <p:oleObj name="Equation" r:id="rId9" imgW="114120" imgH="12672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39557" y="3068960"/>
                          <a:ext cx="320675" cy="357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extLst/>
            </p:nvPr>
          </p:nvGraphicFramePr>
          <p:xfrm>
            <a:off x="2474105" y="2947417"/>
            <a:ext cx="409575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86" name="公式" r:id="rId11" imgW="126725" imgH="126725" progId="Equation.3">
                    <p:embed/>
                  </p:oleObj>
                </mc:Choice>
                <mc:Fallback>
                  <p:oleObj name="公式" r:id="rId11" imgW="126725" imgH="1267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105" y="2947417"/>
                          <a:ext cx="409575" cy="4095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/>
            </p:nvPr>
          </p:nvGraphicFramePr>
          <p:xfrm>
            <a:off x="3275856" y="2638301"/>
            <a:ext cx="614363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87" name="Equation" r:id="rId12" imgW="190440" imgH="177480" progId="">
                    <p:embed/>
                  </p:oleObj>
                </mc:Choice>
                <mc:Fallback>
                  <p:oleObj name="Equation" r:id="rId12" imgW="190440" imgH="1774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5856" y="2638301"/>
                          <a:ext cx="614363" cy="5746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/>
            </p:nvPr>
          </p:nvGraphicFramePr>
          <p:xfrm>
            <a:off x="5868144" y="3288977"/>
            <a:ext cx="534988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88" name="Equation" r:id="rId14" imgW="190440" imgH="177480" progId="">
                    <p:embed/>
                  </p:oleObj>
                </mc:Choice>
                <mc:Fallback>
                  <p:oleObj name="Equation" r:id="rId14" imgW="190440" imgH="1774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8144" y="3288977"/>
                          <a:ext cx="534988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/>
            </p:nvPr>
          </p:nvGraphicFramePr>
          <p:xfrm>
            <a:off x="5654972" y="3068960"/>
            <a:ext cx="357188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89" name="Equation" r:id="rId16" imgW="126720" imgH="126720" progId="">
                    <p:embed/>
                  </p:oleObj>
                </mc:Choice>
                <mc:Fallback>
                  <p:oleObj name="Equation" r:id="rId16" imgW="126720" imgH="12672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4972" y="3068960"/>
                          <a:ext cx="357188" cy="357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矩形 22"/>
          <p:cNvSpPr/>
          <p:nvPr/>
        </p:nvSpPr>
        <p:spPr>
          <a:xfrm>
            <a:off x="683568" y="4365104"/>
            <a:ext cx="7632848" cy="1667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解：首先分割质元，先用垂直</a:t>
            </a:r>
            <a:r>
              <a:rPr lang="en-US" altLang="zh-CN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z</a:t>
            </a:r>
            <a:r>
              <a:rPr lang="zh-CN" altLang="en-US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轴的平面</a:t>
            </a:r>
            <a:r>
              <a:rPr lang="zh-CN" altLang="en-US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切片，切片</a:t>
            </a:r>
            <a:r>
              <a:rPr lang="zh-CN" altLang="en-US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厚度</a:t>
            </a:r>
            <a:r>
              <a:rPr lang="zh-CN" altLang="en-US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为</a:t>
            </a:r>
            <a:r>
              <a:rPr lang="en-US" altLang="zh-CN" dirty="0" err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dz</a:t>
            </a:r>
            <a:r>
              <a:rPr lang="zh-CN" altLang="en-US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，其半径</a:t>
            </a:r>
            <a:r>
              <a:rPr lang="zh-CN" altLang="en-US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为：</a:t>
            </a:r>
            <a:endParaRPr lang="en-US" altLang="zh-CN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将一片分成很多的同心</a:t>
            </a:r>
            <a:r>
              <a:rPr lang="zh-CN" altLang="en-US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圆环：</a:t>
            </a:r>
            <a:endParaRPr lang="en-US" altLang="zh-CN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/>
          </p:nvPr>
        </p:nvGraphicFramePr>
        <p:xfrm>
          <a:off x="3533896" y="5013177"/>
          <a:ext cx="1204634" cy="488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90" name="Equation" r:id="rId18" imgW="596880" imgH="241200" progId="">
                  <p:embed/>
                </p:oleObj>
              </mc:Choice>
              <mc:Fallback>
                <p:oleObj name="Equation" r:id="rId18" imgW="596880" imgH="24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896" y="5013177"/>
                        <a:ext cx="1204634" cy="4882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4880313" y="5525375"/>
          <a:ext cx="2854648" cy="50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91" name="公式" r:id="rId20" imgW="1143000" imgH="203200" progId="Equation.3">
                  <p:embed/>
                </p:oleObj>
              </mc:Choice>
              <mc:Fallback>
                <p:oleObj name="公式" r:id="rId20" imgW="1143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0313" y="5525375"/>
                        <a:ext cx="2854648" cy="5074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690270" y="465757"/>
            <a:ext cx="958917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解法三</a:t>
            </a:r>
            <a:endParaRPr lang="zh-CN" altLang="en-US" sz="2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36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500042"/>
            <a:ext cx="8315356" cy="5595958"/>
          </a:xfrm>
        </p:spPr>
        <p:txBody>
          <a:bodyPr/>
          <a:lstStyle/>
          <a:p>
            <a:pPr>
              <a:buNone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这时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dm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上各点的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相等，设球体的密度为     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>
            <p:extLst/>
          </p:nvPr>
        </p:nvGraphicFramePr>
        <p:xfrm>
          <a:off x="12700" y="1457325"/>
          <a:ext cx="5191125" cy="456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71" name="Equation" r:id="rId3" imgW="2057400" imgH="1930320" progId="Equation.DSMT4">
                  <p:embed/>
                </p:oleObj>
              </mc:Choice>
              <mc:Fallback>
                <p:oleObj name="Equation" r:id="rId3" imgW="2057400" imgH="1930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" y="1457325"/>
                        <a:ext cx="5191125" cy="45640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6482982" y="548680"/>
          <a:ext cx="465282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72" name="Equation" r:id="rId5" imgW="152280" imgH="164880" progId="">
                  <p:embed/>
                </p:oleObj>
              </mc:Choice>
              <mc:Fallback>
                <p:oleObj name="Equation" r:id="rId5" imgW="152280" imgH="164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2982" y="548680"/>
                        <a:ext cx="465282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5049838" y="2141538"/>
          <a:ext cx="4137025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73" name="Equation" r:id="rId7" imgW="1688760" imgH="1625400" progId="Equation.DSMT4">
                  <p:embed/>
                </p:oleObj>
              </mc:Choice>
              <mc:Fallback>
                <p:oleObj name="Equation" r:id="rId7" imgW="168876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838" y="2141538"/>
                        <a:ext cx="4137025" cy="38798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72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18EB8FB8-1BD1-4F34-8E34-A8704EAB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F6DC66C-2357-4731-A796-644A1F86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525" y="260648"/>
            <a:ext cx="3503412" cy="2664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89111B1-606B-4BDF-BCE7-722516A80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5644522"/>
            <a:ext cx="7448550" cy="876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3528" y="298688"/>
            <a:ext cx="958917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解法四</a:t>
            </a:r>
            <a:endParaRPr lang="zh-CN" altLang="en-US" sz="2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2" y="818985"/>
            <a:ext cx="5638800" cy="4705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4754894"/>
            <a:ext cx="31623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7544" y="476672"/>
            <a:ext cx="8458200" cy="5310206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用积分法求刚体的转动惯量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首先分割出质元，这一步要充分利用对称性，</a:t>
            </a:r>
            <a:r>
              <a:rPr lang="zh-CN" altLang="en-US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要求分割到</a:t>
            </a:r>
            <a:r>
              <a:rPr lang="en-US" altLang="zh-CN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dm</a:t>
            </a:r>
            <a:r>
              <a:rPr lang="zh-CN" altLang="en-US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上各点到轴线距离相等</a:t>
            </a:r>
            <a:r>
              <a:rPr lang="en-US" altLang="zh-CN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!</a:t>
            </a:r>
          </a:p>
          <a:p>
            <a:pPr marL="800100" lvl="1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引入密度       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200150" lvl="2" indent="-342900">
              <a:lnSpc>
                <a:spcPct val="125000"/>
              </a:lnSpc>
              <a:buFont typeface="+mj-lt"/>
              <a:buAutoNum type="alphaLcParenR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刚体是线性的：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  <a:p>
            <a:pPr marL="1200150" lvl="2" indent="-342900">
              <a:lnSpc>
                <a:spcPct val="125000"/>
              </a:lnSpc>
              <a:buFont typeface="+mj-ea"/>
              <a:buAutoNum type="alphaLcParenR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刚体是平板的：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200150" lvl="2" indent="-342900">
              <a:lnSpc>
                <a:spcPct val="125000"/>
              </a:lnSpc>
              <a:buFont typeface="+mj-ea"/>
              <a:buAutoNum type="alphaLcParenR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刚体是三维的：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积分，注意上、下限选取正确。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用   代替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2843808" y="2348880"/>
          <a:ext cx="400045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4" name="公式" r:id="rId3" imgW="152268" imgH="164957" progId="Equation.3">
                  <p:embed/>
                </p:oleObj>
              </mc:Choice>
              <mc:Fallback>
                <p:oleObj name="公式" r:id="rId3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348880"/>
                        <a:ext cx="400045" cy="432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1763688" y="5445224"/>
          <a:ext cx="447128" cy="482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5" name="公式" r:id="rId5" imgW="152268" imgH="164957" progId="Equation.3">
                  <p:embed/>
                </p:oleObj>
              </mc:Choice>
              <mc:Fallback>
                <p:oleObj name="公式" r:id="rId5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5445224"/>
                        <a:ext cx="447128" cy="482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16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35F30FC2-E104-4F97-A352-2C629C90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488881DF-6B76-4C94-B0B3-9F63C04EB43E}"/>
              </a:ext>
            </a:extLst>
          </p:cNvPr>
          <p:cNvSpPr txBox="1"/>
          <p:nvPr/>
        </p:nvSpPr>
        <p:spPr>
          <a:xfrm>
            <a:off x="395536" y="692696"/>
            <a:ext cx="7920880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/>
              <a:t>一密度分布为 </a:t>
            </a:r>
            <a:r>
              <a:rPr lang="el-GR" altLang="zh-CN" sz="2800" b="1" i="1" dirty="0"/>
              <a:t>ρ</a:t>
            </a:r>
            <a:r>
              <a:rPr lang="en-US" altLang="zh-CN" sz="2800" b="1" dirty="0"/>
              <a:t>=</a:t>
            </a:r>
            <a:r>
              <a:rPr lang="en-US" altLang="zh-CN" sz="2800" b="1" i="1" dirty="0"/>
              <a:t>br </a:t>
            </a:r>
            <a:r>
              <a:rPr lang="zh-CN" altLang="en-US" b="1" dirty="0"/>
              <a:t>的球，</a:t>
            </a:r>
            <a:r>
              <a:rPr lang="en-US" altLang="zh-CN" sz="2800" b="1" i="1" dirty="0"/>
              <a:t>r </a:t>
            </a:r>
            <a:r>
              <a:rPr lang="zh-CN" altLang="en-US" b="1" dirty="0"/>
              <a:t>为球内一点到球心的距离，</a:t>
            </a:r>
            <a:endParaRPr lang="en-US" altLang="zh-CN" b="1" dirty="0"/>
          </a:p>
          <a:p>
            <a:pPr algn="l">
              <a:lnSpc>
                <a:spcPct val="150000"/>
              </a:lnSpc>
            </a:pPr>
            <a:r>
              <a:rPr lang="en-US" altLang="zh-CN" sz="2800" b="1" i="1" dirty="0"/>
              <a:t>b </a:t>
            </a:r>
            <a:r>
              <a:rPr lang="zh-CN" altLang="en-US" b="1" dirty="0"/>
              <a:t>为常数，球的半径</a:t>
            </a:r>
            <a:r>
              <a:rPr lang="en-US" altLang="zh-CN" sz="2800" b="1" i="1" dirty="0"/>
              <a:t>R</a:t>
            </a:r>
            <a:r>
              <a:rPr lang="zh-CN" altLang="en-US" b="1" dirty="0"/>
              <a:t>，求对于任意一半径的转动惯量。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645E0B5-B071-4289-8C0A-8D3890BA9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24944"/>
            <a:ext cx="8856984" cy="25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4" name="矩形 13"/>
          <p:cNvSpPr/>
          <p:nvPr/>
        </p:nvSpPr>
        <p:spPr>
          <a:xfrm>
            <a:off x="859577" y="1124744"/>
            <a:ext cx="590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求：质量为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，半径为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，高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h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圆柱对过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圆心且与盘面垂直转轴的转动惯量。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700808"/>
            <a:ext cx="1987062" cy="2286000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15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755576" y="836712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力对轴的力矩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68306" y="1474200"/>
            <a:ext cx="2549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点的力矩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974533"/>
              </p:ext>
            </p:extLst>
          </p:nvPr>
        </p:nvGraphicFramePr>
        <p:xfrm>
          <a:off x="1572377" y="2018653"/>
          <a:ext cx="1540961" cy="522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4" name="Equation" r:id="rId3" imgW="711000" imgH="241200" progId="Equation.DSMT4">
                  <p:embed/>
                </p:oleObj>
              </mc:Choice>
              <mc:Fallback>
                <p:oleObj name="Equation" r:id="rId3" imgW="71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2377" y="2018653"/>
                        <a:ext cx="1540961" cy="522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/>
          <p:cNvSpPr/>
          <p:nvPr/>
        </p:nvSpPr>
        <p:spPr>
          <a:xfrm>
            <a:off x="1404138" y="2617478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轴的力矩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2397"/>
              </p:ext>
            </p:extLst>
          </p:nvPr>
        </p:nvGraphicFramePr>
        <p:xfrm>
          <a:off x="1547396" y="3161931"/>
          <a:ext cx="1553572" cy="461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5" name="Equation" r:id="rId5" imgW="812520" imgH="241200" progId="Equation.DSMT4">
                  <p:embed/>
                </p:oleObj>
              </mc:Choice>
              <mc:Fallback>
                <p:oleObj name="Equation" r:id="rId5" imgW="812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396" y="3161931"/>
                        <a:ext cx="1553572" cy="461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4245507" y="188640"/>
            <a:ext cx="4615385" cy="4218613"/>
            <a:chOff x="4245507" y="188640"/>
            <a:chExt cx="4615385" cy="4218613"/>
          </a:xfrm>
        </p:grpSpPr>
        <p:cxnSp>
          <p:nvCxnSpPr>
            <p:cNvPr id="7" name="直接箭头连接符 6"/>
            <p:cNvCxnSpPr/>
            <p:nvPr/>
          </p:nvCxnSpPr>
          <p:spPr bwMode="auto">
            <a:xfrm flipV="1">
              <a:off x="6325346" y="590829"/>
              <a:ext cx="0" cy="381642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9902371"/>
                </p:ext>
              </p:extLst>
            </p:nvPr>
          </p:nvGraphicFramePr>
          <p:xfrm>
            <a:off x="6026499" y="188640"/>
            <a:ext cx="442863" cy="442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26" name="Equation" r:id="rId7" imgW="126720" imgH="126720" progId="Equation.DSMT4">
                    <p:embed/>
                  </p:oleObj>
                </mc:Choice>
                <mc:Fallback>
                  <p:oleObj name="Equation" r:id="rId7" imgW="126720" imgH="1267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26499" y="188640"/>
                          <a:ext cx="442863" cy="442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200106"/>
                </p:ext>
              </p:extLst>
            </p:nvPr>
          </p:nvGraphicFramePr>
          <p:xfrm>
            <a:off x="6469362" y="778202"/>
            <a:ext cx="357386" cy="519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27" name="Equation" r:id="rId9" imgW="139680" imgH="203040" progId="Equation.DSMT4">
                    <p:embed/>
                  </p:oleObj>
                </mc:Choice>
                <mc:Fallback>
                  <p:oleObj name="Equation" r:id="rId9" imgW="1396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69362" y="778202"/>
                          <a:ext cx="357386" cy="5198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011148"/>
                </p:ext>
              </p:extLst>
            </p:nvPr>
          </p:nvGraphicFramePr>
          <p:xfrm>
            <a:off x="5792394" y="812260"/>
            <a:ext cx="388937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28" name="Equation" r:id="rId11" imgW="152280" imgH="177480" progId="Equation.DSMT4">
                    <p:embed/>
                  </p:oleObj>
                </mc:Choice>
                <mc:Fallback>
                  <p:oleObj name="Equation" r:id="rId11" imgW="15228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92394" y="812260"/>
                          <a:ext cx="388937" cy="454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椭圆 10"/>
            <p:cNvSpPr/>
            <p:nvPr/>
          </p:nvSpPr>
          <p:spPr bwMode="auto">
            <a:xfrm rot="8100000">
              <a:off x="6271801" y="3594824"/>
              <a:ext cx="95129" cy="9162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 rot="8100000">
              <a:off x="7351921" y="2453228"/>
              <a:ext cx="95129" cy="916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9048200"/>
                </p:ext>
              </p:extLst>
            </p:nvPr>
          </p:nvGraphicFramePr>
          <p:xfrm>
            <a:off x="7273713" y="2418375"/>
            <a:ext cx="442640" cy="5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29" name="Equation" r:id="rId13" imgW="177480" imgH="228600" progId="Equation.DSMT4">
                    <p:embed/>
                  </p:oleObj>
                </mc:Choice>
                <mc:Fallback>
                  <p:oleObj name="Equation" r:id="rId13" imgW="177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73713" y="2418375"/>
                          <a:ext cx="442640" cy="568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直接箭头连接符 14"/>
            <p:cNvCxnSpPr>
              <a:stCxn id="11" idx="4"/>
              <a:endCxn id="12" idx="6"/>
            </p:cNvCxnSpPr>
            <p:nvPr/>
          </p:nvCxnSpPr>
          <p:spPr bwMode="auto">
            <a:xfrm flipV="1">
              <a:off x="6286972" y="2532672"/>
              <a:ext cx="1078880" cy="10755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0562641"/>
                </p:ext>
              </p:extLst>
            </p:nvPr>
          </p:nvGraphicFramePr>
          <p:xfrm>
            <a:off x="7035173" y="2673431"/>
            <a:ext cx="351036" cy="6318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30" name="Equation" r:id="rId15" imgW="126720" imgH="228600" progId="Equation.DSMT4">
                    <p:embed/>
                  </p:oleObj>
                </mc:Choice>
                <mc:Fallback>
                  <p:oleObj name="Equation" r:id="rId15" imgW="12672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035173" y="2673431"/>
                          <a:ext cx="351036" cy="6318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1202261"/>
                </p:ext>
              </p:extLst>
            </p:nvPr>
          </p:nvGraphicFramePr>
          <p:xfrm>
            <a:off x="5887541" y="3549509"/>
            <a:ext cx="354112" cy="413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31" name="Equation" r:id="rId17" imgW="152280" imgH="177480" progId="Equation.DSMT4">
                    <p:embed/>
                  </p:oleObj>
                </mc:Choice>
                <mc:Fallback>
                  <p:oleObj name="Equation" r:id="rId17" imgW="15228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887541" y="3549509"/>
                          <a:ext cx="354112" cy="4133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箭头连接符 17"/>
            <p:cNvCxnSpPr/>
            <p:nvPr/>
          </p:nvCxnSpPr>
          <p:spPr bwMode="auto">
            <a:xfrm flipV="1">
              <a:off x="7439858" y="1298036"/>
              <a:ext cx="539440" cy="12001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4988313"/>
                </p:ext>
              </p:extLst>
            </p:nvPr>
          </p:nvGraphicFramePr>
          <p:xfrm>
            <a:off x="7314136" y="1104013"/>
            <a:ext cx="455612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32" name="Equation" r:id="rId19" imgW="164880" imgH="241200" progId="Equation.DSMT4">
                    <p:embed/>
                  </p:oleObj>
                </mc:Choice>
                <mc:Fallback>
                  <p:oleObj name="Equation" r:id="rId19" imgW="16488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314136" y="1104013"/>
                          <a:ext cx="455612" cy="666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直接箭头连接符 21"/>
            <p:cNvCxnSpPr/>
            <p:nvPr/>
          </p:nvCxnSpPr>
          <p:spPr bwMode="auto">
            <a:xfrm flipV="1">
              <a:off x="6288035" y="3169167"/>
              <a:ext cx="1217665" cy="45527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2081743"/>
                </p:ext>
              </p:extLst>
            </p:nvPr>
          </p:nvGraphicFramePr>
          <p:xfrm>
            <a:off x="7208328" y="3454676"/>
            <a:ext cx="539502" cy="602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33" name="Equation" r:id="rId21" imgW="215640" imgH="241200" progId="Equation.DSMT4">
                    <p:embed/>
                  </p:oleObj>
                </mc:Choice>
                <mc:Fallback>
                  <p:oleObj name="Equation" r:id="rId21" imgW="21564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208328" y="3454676"/>
                          <a:ext cx="539502" cy="6029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" name="组合 36"/>
            <p:cNvGrpSpPr/>
            <p:nvPr/>
          </p:nvGrpSpPr>
          <p:grpSpPr>
            <a:xfrm>
              <a:off x="4245507" y="1992715"/>
              <a:ext cx="4615385" cy="1115225"/>
              <a:chOff x="3995936" y="3137219"/>
              <a:chExt cx="4615385" cy="1115225"/>
            </a:xfrm>
          </p:grpSpPr>
          <p:cxnSp>
            <p:nvCxnSpPr>
              <p:cNvPr id="31" name="直接连接符 30"/>
              <p:cNvCxnSpPr/>
              <p:nvPr/>
            </p:nvCxnSpPr>
            <p:spPr bwMode="auto">
              <a:xfrm>
                <a:off x="5306193" y="3148394"/>
                <a:ext cx="3305128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4028330" y="4252444"/>
                <a:ext cx="3305128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 bwMode="auto">
              <a:xfrm flipV="1">
                <a:off x="3995936" y="3150352"/>
                <a:ext cx="1321299" cy="110209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直接连接符 35"/>
              <p:cNvCxnSpPr/>
              <p:nvPr/>
            </p:nvCxnSpPr>
            <p:spPr bwMode="auto">
              <a:xfrm flipV="1">
                <a:off x="7290022" y="3137219"/>
                <a:ext cx="1321299" cy="110209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9" name="直接连接符 38"/>
            <p:cNvCxnSpPr>
              <a:stCxn id="12" idx="5"/>
            </p:cNvCxnSpPr>
            <p:nvPr/>
          </p:nvCxnSpPr>
          <p:spPr bwMode="auto">
            <a:xfrm flipH="1" flipV="1">
              <a:off x="6319365" y="2214889"/>
              <a:ext cx="1033432" cy="28502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CC"/>
              </a:solidFill>
              <a:prstDash val="dash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 bwMode="auto">
            <a:xfrm flipH="1">
              <a:off x="6322430" y="2214889"/>
              <a:ext cx="13958" cy="1393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CC"/>
              </a:solidFill>
              <a:prstDash val="dash"/>
              <a:round/>
              <a:headEnd type="arrow" w="med" len="med"/>
              <a:tailEnd type="none" w="med" len="med"/>
            </a:ln>
            <a:effectLst/>
          </p:spPr>
        </p:cxnSp>
        <p:grpSp>
          <p:nvGrpSpPr>
            <p:cNvPr id="3" name="组合 2"/>
            <p:cNvGrpSpPr/>
            <p:nvPr/>
          </p:nvGrpSpPr>
          <p:grpSpPr>
            <a:xfrm>
              <a:off x="5899150" y="1323570"/>
              <a:ext cx="2455863" cy="1629881"/>
              <a:chOff x="5899150" y="2505557"/>
              <a:chExt cx="2455863" cy="1629881"/>
            </a:xfrm>
          </p:grpSpPr>
          <p:graphicFrame>
            <p:nvGraphicFramePr>
              <p:cNvPr id="45" name="对象 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4113022"/>
                  </p:ext>
                </p:extLst>
              </p:nvPr>
            </p:nvGraphicFramePr>
            <p:xfrm>
              <a:off x="6002263" y="3094697"/>
              <a:ext cx="354112" cy="413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34" name="Equation" r:id="rId23" imgW="152280" imgH="177480" progId="Equation.DSMT4">
                      <p:embed/>
                    </p:oleObj>
                  </mc:Choice>
                  <mc:Fallback>
                    <p:oleObj name="Equation" r:id="rId23" imgW="152280" imgH="177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6002263" y="3094697"/>
                            <a:ext cx="354112" cy="41330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" name="对象 4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4591127"/>
                  </p:ext>
                </p:extLst>
              </p:nvPr>
            </p:nvGraphicFramePr>
            <p:xfrm>
              <a:off x="6671499" y="3468013"/>
              <a:ext cx="435992" cy="5605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35" name="Equation" r:id="rId25" imgW="177480" imgH="228600" progId="Equation.DSMT4">
                      <p:embed/>
                    </p:oleObj>
                  </mc:Choice>
                  <mc:Fallback>
                    <p:oleObj name="Equation" r:id="rId25" imgW="17748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6671499" y="3468013"/>
                            <a:ext cx="435992" cy="5605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" name="对象 4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720478"/>
                  </p:ext>
                </p:extLst>
              </p:nvPr>
            </p:nvGraphicFramePr>
            <p:xfrm>
              <a:off x="5899150" y="3544888"/>
              <a:ext cx="373063" cy="590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36" name="Equation" r:id="rId27" imgW="152280" imgH="241200" progId="Equation.DSMT4">
                      <p:embed/>
                    </p:oleObj>
                  </mc:Choice>
                  <mc:Fallback>
                    <p:oleObj name="Equation" r:id="rId27" imgW="152280" imgH="2412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5899150" y="3544888"/>
                            <a:ext cx="373063" cy="5905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8" name="直接连接符 47"/>
              <p:cNvCxnSpPr/>
              <p:nvPr/>
            </p:nvCxnSpPr>
            <p:spPr bwMode="auto">
              <a:xfrm flipH="1">
                <a:off x="7435522" y="3355332"/>
                <a:ext cx="537105" cy="3074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CC"/>
                </a:solidFill>
                <a:prstDash val="dash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50" name="直接连接符 49"/>
              <p:cNvCxnSpPr/>
              <p:nvPr/>
            </p:nvCxnSpPr>
            <p:spPr bwMode="auto">
              <a:xfrm>
                <a:off x="7949573" y="2505557"/>
                <a:ext cx="1098" cy="89131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CC"/>
                </a:solidFill>
                <a:prstDash val="dash"/>
                <a:round/>
                <a:headEnd type="arrow" w="med" len="med"/>
                <a:tailEnd type="none" w="med" len="med"/>
              </a:ln>
              <a:effectLst/>
            </p:spPr>
          </p:cxnSp>
          <p:graphicFrame>
            <p:nvGraphicFramePr>
              <p:cNvPr id="2" name="对象 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723244"/>
                  </p:ext>
                </p:extLst>
              </p:nvPr>
            </p:nvGraphicFramePr>
            <p:xfrm>
              <a:off x="7655852" y="3411231"/>
              <a:ext cx="468483" cy="4945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37" name="Equation" r:id="rId29" imgW="228600" imgH="241200" progId="Equation.DSMT4">
                      <p:embed/>
                    </p:oleObj>
                  </mc:Choice>
                  <mc:Fallback>
                    <p:oleObj name="Equation" r:id="rId29" imgW="228600" imgH="2412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7655852" y="3411231"/>
                            <a:ext cx="468483" cy="49451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对象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1358704"/>
                  </p:ext>
                </p:extLst>
              </p:nvPr>
            </p:nvGraphicFramePr>
            <p:xfrm>
              <a:off x="7964488" y="2735263"/>
              <a:ext cx="390525" cy="522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38" name="Equation" r:id="rId31" imgW="190440" imgH="253800" progId="Equation.DSMT4">
                      <p:embed/>
                    </p:oleObj>
                  </mc:Choice>
                  <mc:Fallback>
                    <p:oleObj name="Equation" r:id="rId31" imgW="190440" imgH="2538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7964488" y="2735263"/>
                            <a:ext cx="390525" cy="5222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651175"/>
              </p:ext>
            </p:extLst>
          </p:nvPr>
        </p:nvGraphicFramePr>
        <p:xfrm>
          <a:off x="461094" y="3778930"/>
          <a:ext cx="5822406" cy="155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9" name="Equation" r:id="rId33" imgW="3098520" imgH="825480" progId="Equation.DSMT4">
                  <p:embed/>
                </p:oleObj>
              </mc:Choice>
              <mc:Fallback>
                <p:oleObj name="Equation" r:id="rId33" imgW="3098520" imgH="825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61094" y="3778930"/>
                        <a:ext cx="5822406" cy="155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片 4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31" y="4407253"/>
            <a:ext cx="1679673" cy="22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4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67" y="1124744"/>
            <a:ext cx="1987062" cy="2286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1882" y="893911"/>
            <a:ext cx="5410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解：取半径为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，宽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dr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的薄圆环，高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h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04432" y="1588726"/>
            <a:ext cx="59797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该圆环的质量为：</a:t>
            </a:r>
            <a:r>
              <a:rPr kumimoji="0" lang="en-US" altLang="zh-CN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dm</a:t>
            </a:r>
            <a:r>
              <a:rPr kumimoji="0" lang="zh-CN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ρ2π r h </a:t>
            </a:r>
            <a:r>
              <a:rPr kumimoji="0" lang="en-US" altLang="zh-CN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dr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，其中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ρ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是园盘的密度：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71" y="2324785"/>
            <a:ext cx="1185735" cy="69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37022" y="3179910"/>
            <a:ext cx="54168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该圆环上各个点到转轴的距离都是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637022" y="3828559"/>
            <a:ext cx="4442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∴圆环的转动惯量为：</a:t>
            </a:r>
            <a:r>
              <a:rPr lang="en-US" altLang="zh-CN" kern="100" dirty="0" err="1">
                <a:ea typeface="仿宋" panose="02010609060101010101" pitchFamily="49" charset="-122"/>
              </a:rPr>
              <a:t>dJ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</a:rPr>
              <a:t>r</a:t>
            </a:r>
            <a:r>
              <a:rPr lang="en-US" altLang="zh-CN" kern="100" baseline="30000" dirty="0">
                <a:ea typeface="仿宋" panose="02010609060101010101" pitchFamily="49" charset="-122"/>
              </a:rPr>
              <a:t>2</a:t>
            </a:r>
            <a:r>
              <a:rPr lang="en-US" altLang="zh-CN" kern="100" dirty="0">
                <a:ea typeface="仿宋" panose="02010609060101010101" pitchFamily="49" charset="-122"/>
              </a:rPr>
              <a:t>dm</a:t>
            </a:r>
            <a:endParaRPr lang="zh-CN" altLang="en-US" dirty="0"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22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67544" y="908720"/>
            <a:ext cx="6552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整个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园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柱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转动惯量就是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dJ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积分：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14" y="1628800"/>
            <a:ext cx="487335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4318393" cy="71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999254" y="3347727"/>
            <a:ext cx="558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空心圆柱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则积分限从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R1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积到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R2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30" y="3923931"/>
            <a:ext cx="5127724" cy="81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999254" y="473623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这时的密度应为：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645978"/>
            <a:ext cx="1733898" cy="69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16" y="5630922"/>
            <a:ext cx="6538516" cy="73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0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40311EB0-C65B-40C5-B561-3DC5716F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A4620C2-7458-4CD6-BAFE-564A9D63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24" y="476672"/>
            <a:ext cx="8172400" cy="27842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2A898B6-7EBF-44A9-92E3-577CE91A8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48" y="3260914"/>
            <a:ext cx="7740352" cy="25115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0226" y="5733426"/>
            <a:ext cx="2662908" cy="490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课本</a:t>
            </a:r>
            <a:r>
              <a:rPr lang="en-US" altLang="zh-CN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P200</a:t>
            </a:r>
            <a:r>
              <a:rPr lang="zh-CN" altLang="en-US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表</a:t>
            </a:r>
            <a:r>
              <a:rPr lang="en-US" altLang="zh-CN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11717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325A65E7-1357-4729-9625-7767FABB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A449EA1-2DCA-47AB-B916-4514C53C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18368"/>
            <a:ext cx="2452329" cy="2821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015D528-D874-4E10-B37F-5BA8B227E03D}"/>
              </a:ext>
            </a:extLst>
          </p:cNvPr>
          <p:cNvSpPr txBox="1"/>
          <p:nvPr/>
        </p:nvSpPr>
        <p:spPr>
          <a:xfrm>
            <a:off x="2331632" y="2307990"/>
            <a:ext cx="37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R</a:t>
            </a:r>
            <a:endParaRPr lang="zh-CN" altLang="en-US" i="1" dirty="0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76A11E4B-6249-4B1B-92C7-3C0A53934C40}"/>
              </a:ext>
            </a:extLst>
          </p:cNvPr>
          <p:cNvSpPr txBox="1"/>
          <p:nvPr/>
        </p:nvSpPr>
        <p:spPr>
          <a:xfrm>
            <a:off x="2979704" y="3172086"/>
            <a:ext cx="3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h</a:t>
            </a:r>
            <a:endParaRPr lang="zh-CN" altLang="en-US" sz="2800" i="1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F8CBF9B2-BED2-4D1C-841C-C8FC2312BE94}"/>
              </a:ext>
            </a:extLst>
          </p:cNvPr>
          <p:cNvCxnSpPr/>
          <p:nvPr/>
        </p:nvCxnSpPr>
        <p:spPr bwMode="auto">
          <a:xfrm>
            <a:off x="1187624" y="1844824"/>
            <a:ext cx="0" cy="316835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106121AA-5C94-4194-B75F-3E7CEEC4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00" y="2060848"/>
            <a:ext cx="3983522" cy="318896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9CFA8D6C-962F-4113-8D15-C84C1D4ABDED}"/>
              </a:ext>
            </a:extLst>
          </p:cNvPr>
          <p:cNvCxnSpPr/>
          <p:nvPr/>
        </p:nvCxnSpPr>
        <p:spPr bwMode="auto">
          <a:xfrm>
            <a:off x="5796136" y="1844824"/>
            <a:ext cx="0" cy="324036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88915304-D308-4300-932E-20F3D559EB0B}"/>
              </a:ext>
            </a:extLst>
          </p:cNvPr>
          <p:cNvSpPr txBox="1"/>
          <p:nvPr/>
        </p:nvSpPr>
        <p:spPr>
          <a:xfrm>
            <a:off x="985485" y="108446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i="1" dirty="0"/>
              <a:t>z</a:t>
            </a:r>
            <a:endParaRPr lang="zh-CN" altLang="en-US" sz="4400" i="1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07AC202-3D08-4B0C-8CE4-15E6044AE699}"/>
              </a:ext>
            </a:extLst>
          </p:cNvPr>
          <p:cNvSpPr txBox="1"/>
          <p:nvPr/>
        </p:nvSpPr>
        <p:spPr>
          <a:xfrm>
            <a:off x="5593997" y="107131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i="1" dirty="0"/>
              <a:t>z</a:t>
            </a:r>
            <a:endParaRPr lang="zh-CN" altLang="en-US" sz="4400" i="1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025672E-EC13-48B3-9366-23BE0F43C3C7}"/>
              </a:ext>
            </a:extLst>
          </p:cNvPr>
          <p:cNvSpPr txBox="1"/>
          <p:nvPr/>
        </p:nvSpPr>
        <p:spPr>
          <a:xfrm>
            <a:off x="3813316" y="5874603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+mn-lt"/>
              </a:rPr>
              <a:t>？？？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95536" y="291062"/>
            <a:ext cx="7772400" cy="9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§3.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平行轴定理</a:t>
            </a:r>
            <a:endParaRPr lang="zh-CN" altLang="en-US" sz="36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97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12776"/>
            <a:ext cx="4392488" cy="30910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1560" y="141277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若有两个轴互相平行，其中一个轴过质心，则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zh-CN" altLang="zh-CN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068596"/>
              </p:ext>
            </p:extLst>
          </p:nvPr>
        </p:nvGraphicFramePr>
        <p:xfrm>
          <a:off x="1587500" y="2336800"/>
          <a:ext cx="22717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87" name="Equation" r:id="rId4" imgW="965160" imgH="241200" progId="Equation.DSMT4">
                  <p:embed/>
                </p:oleObj>
              </mc:Choice>
              <mc:Fallback>
                <p:oleObj name="Equation" r:id="rId4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500" y="2336800"/>
                        <a:ext cx="2271713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11560" y="315133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证明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zh-CN" altLang="zh-CN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835227"/>
              </p:ext>
            </p:extLst>
          </p:nvPr>
        </p:nvGraphicFramePr>
        <p:xfrm>
          <a:off x="4622800" y="2781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88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2800" y="2781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63102"/>
              </p:ext>
            </p:extLst>
          </p:nvPr>
        </p:nvGraphicFramePr>
        <p:xfrm>
          <a:off x="683568" y="4221088"/>
          <a:ext cx="7084203" cy="20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89" name="Equation" r:id="rId8" imgW="3949560" imgH="1130040" progId="Equation.DSMT4">
                  <p:embed/>
                </p:oleObj>
              </mc:Choice>
              <mc:Fallback>
                <p:oleObj name="Equation" r:id="rId8" imgW="3949560" imgH="1130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568" y="4221088"/>
                        <a:ext cx="7084203" cy="202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3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杆通过中心轴的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转动惯量</a:t>
            </a:r>
            <a:r>
              <a:rPr lang="en-US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用平行轴定理，求过端点且与杆垂直的轴的转动惯量。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1"/>
          <p:cNvGrpSpPr>
            <a:grpSpLocks/>
          </p:cNvGrpSpPr>
          <p:nvPr/>
        </p:nvGrpSpPr>
        <p:grpSpPr bwMode="auto">
          <a:xfrm>
            <a:off x="5720468" y="2348605"/>
            <a:ext cx="2750889" cy="801033"/>
            <a:chOff x="3621" y="2334"/>
            <a:chExt cx="3876" cy="912"/>
          </a:xfrm>
        </p:grpSpPr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3621" y="2733"/>
              <a:ext cx="3876" cy="1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3"/>
            <p:cNvSpPr>
              <a:spLocks noChangeShapeType="1"/>
            </p:cNvSpPr>
            <p:nvPr/>
          </p:nvSpPr>
          <p:spPr bwMode="auto">
            <a:xfrm flipV="1">
              <a:off x="5559" y="2334"/>
              <a:ext cx="0" cy="9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2"/>
            <p:cNvSpPr>
              <a:spLocks noChangeShapeType="1"/>
            </p:cNvSpPr>
            <p:nvPr/>
          </p:nvSpPr>
          <p:spPr bwMode="auto">
            <a:xfrm flipV="1">
              <a:off x="3621" y="2334"/>
              <a:ext cx="0" cy="9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1008583" y="3605520"/>
            <a:ext cx="66127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解：两平行轴的间距为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L/2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，根据平行轴定理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640" y="4438698"/>
            <a:ext cx="5040560" cy="9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257712"/>
              </p:ext>
            </p:extLst>
          </p:nvPr>
        </p:nvGraphicFramePr>
        <p:xfrm>
          <a:off x="6412574" y="731930"/>
          <a:ext cx="1366678" cy="730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07" name="Equation" r:id="rId14" imgW="736560" imgH="393480" progId="Equation.DSMT4">
                  <p:embed/>
                </p:oleObj>
              </mc:Choice>
              <mc:Fallback>
                <p:oleObj name="Equation" r:id="rId14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12574" y="731930"/>
                        <a:ext cx="1366678" cy="730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912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/>
          <p:cNvSpPr/>
          <p:nvPr/>
        </p:nvSpPr>
        <p:spPr>
          <a:xfrm>
            <a:off x="539552" y="105273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例：过园盘边缘与园盘中心轴平行的轴的转动惯量。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3" name="Group 2"/>
          <p:cNvGrpSpPr>
            <a:grpSpLocks/>
          </p:cNvGrpSpPr>
          <p:nvPr/>
        </p:nvGrpSpPr>
        <p:grpSpPr bwMode="auto">
          <a:xfrm>
            <a:off x="6535418" y="1556792"/>
            <a:ext cx="1872208" cy="2520280"/>
            <a:chOff x="7440" y="756"/>
            <a:chExt cx="1311" cy="2679"/>
          </a:xfrm>
        </p:grpSpPr>
        <p:sp>
          <p:nvSpPr>
            <p:cNvPr id="14" name="Oval 3"/>
            <p:cNvSpPr>
              <a:spLocks noChangeArrowheads="1"/>
            </p:cNvSpPr>
            <p:nvPr/>
          </p:nvSpPr>
          <p:spPr bwMode="auto">
            <a:xfrm>
              <a:off x="7440" y="1155"/>
              <a:ext cx="1311" cy="5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7440" y="2466"/>
              <a:ext cx="1311" cy="5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5"/>
            <p:cNvSpPr>
              <a:spLocks noChangeShapeType="1"/>
            </p:cNvSpPr>
            <p:nvPr/>
          </p:nvSpPr>
          <p:spPr bwMode="auto">
            <a:xfrm>
              <a:off x="7440" y="1440"/>
              <a:ext cx="0" cy="1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8751" y="1497"/>
              <a:ext cx="0" cy="1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 flipV="1">
              <a:off x="8067" y="756"/>
              <a:ext cx="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 flipV="1">
              <a:off x="7440" y="756"/>
              <a:ext cx="0" cy="267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808787" y="223025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园盘对其中心轴的转动惯量为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1/2 MR</a:t>
            </a:r>
            <a:r>
              <a:rPr lang="en-US" altLang="zh-CN" kern="100" baseline="30000" dirty="0"/>
              <a:t>2</a:t>
            </a:r>
            <a:endParaRPr lang="zh-CN" altLang="en-US" baseline="30000" dirty="0"/>
          </a:p>
        </p:txBody>
      </p:sp>
      <p:sp>
        <p:nvSpPr>
          <p:cNvPr id="21" name="矩形 20"/>
          <p:cNvSpPr/>
          <p:nvPr/>
        </p:nvSpPr>
        <p:spPr>
          <a:xfrm>
            <a:off x="808787" y="32289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两轴之间的距离为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，根据平行轴定理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93096"/>
            <a:ext cx="460584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695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285720" y="357166"/>
            <a:ext cx="7772400" cy="9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§4.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垂直轴定理</a:t>
            </a:r>
            <a:endParaRPr lang="zh-CN" altLang="en-US" sz="36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56792"/>
            <a:ext cx="3462060" cy="23042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9592" y="170080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对于无穷薄的薄板，建立坐标</a:t>
            </a:r>
          </a:p>
          <a:p>
            <a:pPr algn="l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轴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oxyz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，其中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oxy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平面在薄板</a:t>
            </a:r>
          </a:p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平面内，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z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轴与薄板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垂直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6676" y="3067053"/>
            <a:ext cx="1457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J</a:t>
            </a:r>
            <a:r>
              <a:rPr lang="en-US" altLang="zh-CN" kern="100" baseline="-25000" dirty="0"/>
              <a:t>z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J</a:t>
            </a:r>
            <a:r>
              <a:rPr lang="en-US" altLang="zh-CN" kern="100" baseline="-25000" dirty="0"/>
              <a:t>x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J</a:t>
            </a:r>
            <a:r>
              <a:rPr lang="en-US" altLang="zh-CN" kern="100" baseline="-25000" dirty="0"/>
              <a:t>y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27584" y="3650739"/>
            <a:ext cx="11079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881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4500670"/>
            <a:ext cx="4948764" cy="41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962656" y="4098662"/>
            <a:ext cx="13227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J</a:t>
            </a:r>
            <a:r>
              <a:rPr kumimoji="0" lang="en-US" altLang="zh-CN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x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J</a:t>
            </a:r>
            <a:r>
              <a:rPr kumimoji="0" lang="en-US" altLang="zh-CN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y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905049"/>
              </p:ext>
            </p:extLst>
          </p:nvPr>
        </p:nvGraphicFramePr>
        <p:xfrm>
          <a:off x="1013892" y="5170916"/>
          <a:ext cx="4671713" cy="386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48" name="Equation" r:id="rId5" imgW="3073320" imgH="253800" progId="Equation.DSMT4">
                  <p:embed/>
                </p:oleObj>
              </mc:Choice>
              <mc:Fallback>
                <p:oleObj name="Equation" r:id="rId5" imgW="3073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3892" y="5170916"/>
                        <a:ext cx="4671713" cy="386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 bwMode="auto">
          <a:xfrm>
            <a:off x="1401669" y="5128251"/>
            <a:ext cx="861319" cy="490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923928" y="5128251"/>
            <a:ext cx="861319" cy="490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488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55576" y="70486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例题：均匀薄圆板，质量为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，半径为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kern="1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求：过圆心且在板面上的转轴的转动惯量。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6399423" y="2456693"/>
            <a:ext cx="2390354" cy="2232248"/>
            <a:chOff x="6297" y="783"/>
            <a:chExt cx="3252" cy="3192"/>
          </a:xfrm>
        </p:grpSpPr>
        <p:sp>
          <p:nvSpPr>
            <p:cNvPr id="15" name="Oval 3"/>
            <p:cNvSpPr>
              <a:spLocks noChangeArrowheads="1"/>
            </p:cNvSpPr>
            <p:nvPr/>
          </p:nvSpPr>
          <p:spPr bwMode="auto">
            <a:xfrm>
              <a:off x="6657" y="1659"/>
              <a:ext cx="1980" cy="202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4"/>
            <p:cNvSpPr>
              <a:spLocks noChangeShapeType="1"/>
            </p:cNvSpPr>
            <p:nvPr/>
          </p:nvSpPr>
          <p:spPr bwMode="auto">
            <a:xfrm>
              <a:off x="6297" y="2751"/>
              <a:ext cx="30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 bwMode="auto">
            <a:xfrm flipV="1">
              <a:off x="7668" y="1011"/>
              <a:ext cx="0" cy="29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8865" y="2550"/>
              <a:ext cx="684" cy="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x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7155" y="783"/>
              <a:ext cx="684" cy="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y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718911" y="2432983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解：薄板对过圆心且与薄板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垂直转轴（</a:t>
            </a:r>
            <a:r>
              <a:rPr lang="en-US" altLang="zh-CN" kern="100" dirty="0">
                <a:ea typeface="仿宋" panose="02010609060101010101" pitchFamily="49" charset="-122"/>
              </a:rPr>
              <a:t>z</a:t>
            </a:r>
            <a:r>
              <a:rPr lang="zh-CN" altLang="zh-CN" kern="100" dirty="0">
                <a:ea typeface="仿宋" panose="02010609060101010101" pitchFamily="49" charset="-122"/>
              </a:rPr>
              <a:t>轴）的转动惯量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为</a:t>
            </a:r>
            <a:r>
              <a:rPr lang="en-US" altLang="zh-CN" kern="100" dirty="0">
                <a:ea typeface="仿宋" panose="02010609060101010101" pitchFamily="49" charset="-122"/>
              </a:rPr>
              <a:t>J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z</a:t>
            </a:r>
            <a:r>
              <a:rPr lang="zh-CN" altLang="zh-CN" kern="100" dirty="0">
                <a:ea typeface="仿宋" panose="02010609060101010101" pitchFamily="49" charset="-122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</a:rPr>
              <a:t>1/2 MR</a:t>
            </a:r>
            <a:r>
              <a:rPr lang="en-US" altLang="zh-CN" kern="100" baseline="30000" dirty="0">
                <a:ea typeface="仿宋" panose="02010609060101010101" pitchFamily="49" charset="-122"/>
              </a:rPr>
              <a:t>2</a:t>
            </a:r>
            <a:r>
              <a:rPr lang="zh-CN" altLang="zh-CN" kern="100" dirty="0">
                <a:ea typeface="仿宋" panose="02010609060101010101" pitchFamily="49" charset="-122"/>
              </a:rPr>
              <a:t>，根据对称性，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薄板对</a:t>
            </a:r>
            <a:r>
              <a:rPr lang="en-US" altLang="zh-CN" kern="100" dirty="0">
                <a:ea typeface="仿宋" panose="02010609060101010101" pitchFamily="49" charset="-122"/>
              </a:rPr>
              <a:t>x</a:t>
            </a:r>
            <a:r>
              <a:rPr lang="zh-CN" altLang="zh-CN" kern="100" dirty="0">
                <a:ea typeface="仿宋" panose="02010609060101010101" pitchFamily="49" charset="-122"/>
              </a:rPr>
              <a:t>轴和对</a:t>
            </a:r>
            <a:r>
              <a:rPr lang="en-US" altLang="zh-CN" kern="100" dirty="0">
                <a:ea typeface="仿宋" panose="02010609060101010101" pitchFamily="49" charset="-122"/>
              </a:rPr>
              <a:t>y</a:t>
            </a:r>
            <a:r>
              <a:rPr lang="zh-CN" altLang="zh-CN" kern="100" dirty="0">
                <a:ea typeface="仿宋" panose="02010609060101010101" pitchFamily="49" charset="-122"/>
              </a:rPr>
              <a:t>轴的转动惯量相同，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ea typeface="仿宋" panose="02010609060101010101" pitchFamily="49" charset="-122"/>
              </a:rPr>
              <a:t>    Jx</a:t>
            </a:r>
            <a:r>
              <a:rPr lang="zh-CN" altLang="zh-CN" kern="100" dirty="0">
                <a:ea typeface="仿宋" panose="02010609060101010101" pitchFamily="49" charset="-122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</a:rPr>
              <a:t>Jy</a:t>
            </a:r>
            <a:r>
              <a:rPr lang="zh-CN" altLang="zh-CN" kern="100" dirty="0">
                <a:ea typeface="仿宋" panose="02010609060101010101" pitchFamily="49" charset="-122"/>
              </a:rPr>
              <a:t>，根据垂直轴定理：</a:t>
            </a:r>
          </a:p>
          <a:p>
            <a:pPr indent="355600" algn="just">
              <a:spcAft>
                <a:spcPts val="0"/>
              </a:spcAft>
            </a:pPr>
            <a:r>
              <a:rPr lang="en-US" altLang="zh-CN" kern="100" dirty="0">
                <a:ea typeface="仿宋" panose="02010609060101010101" pitchFamily="49" charset="-122"/>
              </a:rPr>
              <a:t>J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z</a:t>
            </a:r>
            <a:r>
              <a:rPr lang="zh-CN" altLang="zh-CN" kern="100" dirty="0">
                <a:ea typeface="仿宋" panose="02010609060101010101" pitchFamily="49" charset="-122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</a:rPr>
              <a:t>J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x</a:t>
            </a:r>
            <a:r>
              <a:rPr lang="zh-CN" altLang="zh-CN" kern="100" dirty="0">
                <a:ea typeface="仿宋" panose="02010609060101010101" pitchFamily="49" charset="-122"/>
              </a:rPr>
              <a:t>＋</a:t>
            </a:r>
            <a:r>
              <a:rPr lang="en-US" altLang="zh-CN" kern="100" dirty="0">
                <a:ea typeface="仿宋" panose="02010609060101010101" pitchFamily="49" charset="-122"/>
              </a:rPr>
              <a:t>J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y</a:t>
            </a:r>
            <a:r>
              <a:rPr lang="en-US" altLang="zh-CN" kern="100" dirty="0">
                <a:ea typeface="仿宋" panose="02010609060101010101" pitchFamily="49" charset="-122"/>
              </a:rPr>
              <a:t> </a:t>
            </a:r>
            <a:r>
              <a:rPr lang="zh-CN" altLang="zh-CN" kern="100" dirty="0">
                <a:ea typeface="仿宋" panose="02010609060101010101" pitchFamily="49" charset="-122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</a:rPr>
              <a:t>2J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x</a:t>
            </a:r>
            <a:endParaRPr lang="zh-CN" altLang="zh-CN" kern="100" dirty="0">
              <a:ea typeface="仿宋" panose="02010609060101010101" pitchFamily="49" charset="-122"/>
            </a:endParaRPr>
          </a:p>
          <a:p>
            <a:pPr indent="355600" algn="just">
              <a:spcAft>
                <a:spcPts val="0"/>
              </a:spcAft>
            </a:pPr>
            <a:r>
              <a:rPr lang="en-US" altLang="zh-CN" kern="100" dirty="0">
                <a:ea typeface="仿宋" panose="02010609060101010101" pitchFamily="49" charset="-122"/>
              </a:rPr>
              <a:t>J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z</a:t>
            </a:r>
            <a:r>
              <a:rPr lang="zh-CN" altLang="zh-CN" kern="100" dirty="0">
                <a:ea typeface="仿宋" panose="02010609060101010101" pitchFamily="49" charset="-122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</a:rPr>
              <a:t>1/2 MR</a:t>
            </a:r>
            <a:r>
              <a:rPr lang="en-US" altLang="zh-CN" kern="100" baseline="30000" dirty="0">
                <a:ea typeface="仿宋" panose="02010609060101010101" pitchFamily="49" charset="-122"/>
              </a:rPr>
              <a:t>2</a:t>
            </a:r>
            <a:endParaRPr lang="zh-CN" altLang="zh-CN" kern="100" dirty="0">
              <a:ea typeface="仿宋" panose="02010609060101010101" pitchFamily="49" charset="-122"/>
            </a:endParaRPr>
          </a:p>
          <a:p>
            <a:r>
              <a:rPr lang="en-US" altLang="zh-CN" kern="100" dirty="0">
                <a:ea typeface="仿宋" panose="02010609060101010101" pitchFamily="49" charset="-122"/>
              </a:rPr>
              <a:t>J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x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</a:rPr>
              <a:t>1/4 MR</a:t>
            </a:r>
            <a:r>
              <a:rPr lang="en-US" altLang="zh-CN" kern="100" baseline="30000" dirty="0">
                <a:ea typeface="仿宋" panose="02010609060101010101" pitchFamily="49" charset="-122"/>
              </a:rPr>
              <a:t>2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37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11560" y="836712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zh-CN" sz="28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补充例题：（重点</a:t>
            </a:r>
            <a:r>
              <a:rPr lang="zh-CN" altLang="zh-CN" sz="2800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b="1" kern="1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半径为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，长为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L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，质量为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的实心圆柱体对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中心</a:t>
            </a:r>
            <a:r>
              <a:rPr lang="en-US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转动惯量。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110" y="1946932"/>
            <a:ext cx="3693570" cy="270951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4359" y="2420888"/>
            <a:ext cx="4572000" cy="952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解：从圆柱上切下一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个薄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圆片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dM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，它对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轴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转动惯量为：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1640" y="3497678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 err="1"/>
              <a:t>dJ</a:t>
            </a:r>
            <a:r>
              <a:rPr lang="en-US" altLang="zh-CN" kern="100" baseline="-25000" dirty="0" err="1"/>
              <a:t>x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½ dMR</a:t>
            </a:r>
            <a:r>
              <a:rPr lang="en-US" altLang="zh-CN" kern="100" baseline="30000" dirty="0"/>
              <a:t>2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83568" y="3959343"/>
            <a:ext cx="4572000" cy="9521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用垂直轴定理，得出它对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z’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轴的转动惯量为：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7611" y="5088108"/>
            <a:ext cx="4485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 err="1"/>
              <a:t>dJz</a:t>
            </a:r>
            <a:r>
              <a:rPr lang="en-US" altLang="zh-CN" kern="100" dirty="0"/>
              <a:t>’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¼dMR</a:t>
            </a:r>
            <a:r>
              <a:rPr lang="en-US" altLang="zh-CN" kern="100" baseline="30000" dirty="0"/>
              <a:t>2</a:t>
            </a:r>
            <a:r>
              <a:rPr lang="en-US" altLang="zh-CN" kern="100" dirty="0"/>
              <a:t>    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kern="100" dirty="0" err="1"/>
              <a:t>dM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M/</a:t>
            </a:r>
            <a:r>
              <a:rPr lang="en-US" altLang="zh-CN" kern="100" dirty="0" err="1"/>
              <a:t>Ldx</a:t>
            </a:r>
            <a:endParaRPr lang="zh-CN" altLang="en-US" dirty="0"/>
          </a:p>
        </p:txBody>
      </p:sp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19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757368"/>
              </p:ext>
            </p:extLst>
          </p:nvPr>
        </p:nvGraphicFramePr>
        <p:xfrm>
          <a:off x="1043608" y="1124744"/>
          <a:ext cx="3770601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76" name="Equation" r:id="rId3" imgW="1828800" imgH="279360" progId="Equation.DSMT4">
                  <p:embed/>
                </p:oleObj>
              </mc:Choice>
              <mc:Fallback>
                <p:oleObj name="Equation" r:id="rId3" imgW="1828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1124744"/>
                        <a:ext cx="3770601" cy="5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361892"/>
              </p:ext>
            </p:extLst>
          </p:nvPr>
        </p:nvGraphicFramePr>
        <p:xfrm>
          <a:off x="1043608" y="1988840"/>
          <a:ext cx="586358" cy="54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77" name="Equation" r:id="rId5" imgW="190440" imgH="177480" progId="Equation.DSMT4">
                  <p:embed/>
                </p:oleObj>
              </mc:Choice>
              <mc:Fallback>
                <p:oleObj name="Equation" r:id="rId5" imgW="1904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608" y="1988840"/>
                        <a:ext cx="586358" cy="547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629966" y="2012887"/>
            <a:ext cx="4493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是     和     之间的夹角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157723"/>
              </p:ext>
            </p:extLst>
          </p:nvPr>
        </p:nvGraphicFramePr>
        <p:xfrm>
          <a:off x="2419132" y="1935901"/>
          <a:ext cx="508000" cy="653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78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9132" y="1935901"/>
                        <a:ext cx="508000" cy="653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302259"/>
              </p:ext>
            </p:extLst>
          </p:nvPr>
        </p:nvGraphicFramePr>
        <p:xfrm>
          <a:off x="3551238" y="1917700"/>
          <a:ext cx="652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79" name="Equation" r:id="rId9" imgW="228600" imgH="241200" progId="Equation.DSMT4">
                  <p:embed/>
                </p:oleObj>
              </mc:Choice>
              <mc:Fallback>
                <p:oleObj name="Equation" r:id="rId9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51238" y="1917700"/>
                        <a:ext cx="652462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043608" y="2920342"/>
            <a:ext cx="3595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考虑</a:t>
            </a:r>
            <a:r>
              <a:rPr lang="en-US" altLang="zh-CN" sz="2800" i="1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Miz</a:t>
            </a:r>
            <a:r>
              <a:rPr lang="zh-CN" altLang="en-US" sz="2800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的正负，约定</a:t>
            </a:r>
            <a:endParaRPr lang="zh-CN" altLang="en-US" sz="2800" i="1" dirty="0"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205607"/>
              </p:ext>
            </p:extLst>
          </p:nvPr>
        </p:nvGraphicFramePr>
        <p:xfrm>
          <a:off x="4826249" y="2920342"/>
          <a:ext cx="2759050" cy="584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80" name="Equation" r:id="rId11" imgW="1079280" imgH="228600" progId="Equation.DSMT4">
                  <p:embed/>
                </p:oleObj>
              </mc:Choice>
              <mc:Fallback>
                <p:oleObj name="Equation" r:id="rId11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26249" y="2920342"/>
                        <a:ext cx="2759050" cy="584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79486" y="4000080"/>
            <a:ext cx="2182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800" i="1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Miz</a:t>
            </a:r>
            <a:r>
              <a:rPr lang="en-US" altLang="zh-CN" sz="2800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en-US" sz="2800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80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则</a:t>
            </a:r>
            <a:endParaRPr lang="zh-CN" altLang="en-US" sz="2800" i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9485" y="5059316"/>
            <a:ext cx="2182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800" i="1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Miz</a:t>
            </a:r>
            <a:r>
              <a:rPr lang="en-US" altLang="zh-CN" sz="2800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&lt;0</a:t>
            </a:r>
            <a:r>
              <a:rPr lang="zh-CN" altLang="en-US" sz="2800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80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则</a:t>
            </a:r>
            <a:endParaRPr lang="zh-CN" altLang="en-US" sz="2800" i="1" dirty="0"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666995"/>
              </p:ext>
            </p:extLst>
          </p:nvPr>
        </p:nvGraphicFramePr>
        <p:xfrm>
          <a:off x="3467418" y="4010033"/>
          <a:ext cx="1195507" cy="478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81" name="Equation" r:id="rId13" imgW="444240" imgH="177480" progId="Equation.DSMT4">
                  <p:embed/>
                </p:oleObj>
              </mc:Choice>
              <mc:Fallback>
                <p:oleObj name="Equation" r:id="rId13" imgW="444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67418" y="4010033"/>
                        <a:ext cx="1195507" cy="478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512606"/>
              </p:ext>
            </p:extLst>
          </p:nvPr>
        </p:nvGraphicFramePr>
        <p:xfrm>
          <a:off x="3429711" y="4978537"/>
          <a:ext cx="1693759" cy="564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82" name="Equation" r:id="rId15" imgW="533160" imgH="177480" progId="Equation.DSMT4">
                  <p:embed/>
                </p:oleObj>
              </mc:Choice>
              <mc:Fallback>
                <p:oleObj name="Equation" r:id="rId15" imgW="533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29711" y="4978537"/>
                        <a:ext cx="1693759" cy="564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62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671634" y="836712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用平行轴定理，得出它对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z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轴的转动惯量为：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593901"/>
              </p:ext>
            </p:extLst>
          </p:nvPr>
        </p:nvGraphicFramePr>
        <p:xfrm>
          <a:off x="1331640" y="1412776"/>
          <a:ext cx="2569854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43" name="Equation" r:id="rId3" imgW="1358640" imgH="393480" progId="Equation.DSMT4">
                  <p:embed/>
                </p:oleObj>
              </mc:Choice>
              <mc:Fallback>
                <p:oleObj name="Equation" r:id="rId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1640" y="1412776"/>
                        <a:ext cx="2569854" cy="74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714690" y="2157313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从－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½L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到＋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½L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积分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得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10" y="2870869"/>
            <a:ext cx="5696219" cy="98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2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例：书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P200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，第二项，均质</a:t>
            </a:r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圆柱壳对</a:t>
            </a:r>
            <a:r>
              <a:rPr lang="en-US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轴的转动惯量</a:t>
            </a:r>
            <a:r>
              <a:rPr lang="en-US" altLang="zh-CN" sz="2800" i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800" i="1" kern="100" baseline="-250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endParaRPr lang="zh-CN" altLang="en-US" sz="2800" i="1" baseline="-25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393844" y="1844824"/>
            <a:ext cx="2642812" cy="3479962"/>
            <a:chOff x="6084168" y="598381"/>
            <a:chExt cx="2642812" cy="3479962"/>
          </a:xfrm>
        </p:grpSpPr>
        <p:sp>
          <p:nvSpPr>
            <p:cNvPr id="15" name="矩形 14"/>
            <p:cNvSpPr/>
            <p:nvPr/>
          </p:nvSpPr>
          <p:spPr bwMode="auto">
            <a:xfrm>
              <a:off x="6832646" y="1460362"/>
              <a:ext cx="914400" cy="18857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6084168" y="2420888"/>
              <a:ext cx="25202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直接箭头连接符 16"/>
            <p:cNvCxnSpPr/>
            <p:nvPr/>
          </p:nvCxnSpPr>
          <p:spPr bwMode="auto">
            <a:xfrm flipV="1">
              <a:off x="7308304" y="980728"/>
              <a:ext cx="0" cy="26642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文本框 17"/>
            <p:cNvSpPr txBox="1"/>
            <p:nvPr/>
          </p:nvSpPr>
          <p:spPr>
            <a:xfrm>
              <a:off x="8388425" y="1993638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979542" y="598381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z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79410" y="361667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w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335186" y="1715235"/>
              <a:ext cx="3898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R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7486894" y="1460362"/>
              <a:ext cx="45719" cy="188574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87987" y="1060046"/>
              <a:ext cx="492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dx</a:t>
              </a:r>
              <a:endParaRPr lang="zh-CN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1544050" y="2626610"/>
            <a:ext cx="1681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 err="1"/>
              <a:t>dJ</a:t>
            </a:r>
            <a:r>
              <a:rPr lang="en-US" altLang="zh-CN" kern="100" baseline="-25000" dirty="0" err="1"/>
              <a:t>x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＝</a:t>
            </a:r>
            <a:r>
              <a:rPr lang="en-US" altLang="zh-CN" kern="100" dirty="0" smtClean="0"/>
              <a:t> </a:t>
            </a:r>
            <a:r>
              <a:rPr lang="en-US" altLang="zh-CN" kern="100" dirty="0"/>
              <a:t>dMR</a:t>
            </a:r>
            <a:r>
              <a:rPr lang="en-US" altLang="zh-CN" kern="100" baseline="30000" dirty="0"/>
              <a:t>2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11267" y="3468239"/>
            <a:ext cx="4682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 err="1"/>
              <a:t>dJz</a:t>
            </a:r>
            <a:r>
              <a:rPr lang="en-US" altLang="zh-CN" kern="100" dirty="0"/>
              <a:t>’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＝</a:t>
            </a:r>
            <a:r>
              <a:rPr lang="en-US" altLang="zh-CN" kern="100" dirty="0" smtClean="0"/>
              <a:t>1/2dMR</a:t>
            </a:r>
            <a:r>
              <a:rPr lang="en-US" altLang="zh-CN" kern="100" baseline="30000" dirty="0" smtClean="0"/>
              <a:t>2</a:t>
            </a:r>
            <a:r>
              <a:rPr lang="en-US" altLang="zh-CN" kern="100" dirty="0" smtClean="0"/>
              <a:t>    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kern="100" dirty="0" err="1"/>
              <a:t>dM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 smtClean="0"/>
              <a:t>M/</a:t>
            </a:r>
            <a:r>
              <a:rPr lang="en-US" altLang="zh-CN" kern="100" dirty="0" err="1" smtClean="0"/>
              <a:t>wdx</a:t>
            </a:r>
            <a:endParaRPr lang="zh-CN" altLang="en-US" dirty="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41640"/>
              </p:ext>
            </p:extLst>
          </p:nvPr>
        </p:nvGraphicFramePr>
        <p:xfrm>
          <a:off x="1039994" y="4154424"/>
          <a:ext cx="2569854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8" name="Equation" r:id="rId13" imgW="1358640" imgH="393480" progId="Equation.DSMT4">
                  <p:embed/>
                </p:oleObj>
              </mc:Choice>
              <mc:Fallback>
                <p:oleObj name="Equation" r:id="rId1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39994" y="4154424"/>
                        <a:ext cx="2569854" cy="74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562940"/>
              </p:ext>
            </p:extLst>
          </p:nvPr>
        </p:nvGraphicFramePr>
        <p:xfrm>
          <a:off x="911267" y="5033126"/>
          <a:ext cx="7313575" cy="1079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9" name="Equation" r:id="rId15" imgW="3098520" imgH="457200" progId="Equation.DSMT4">
                  <p:embed/>
                </p:oleObj>
              </mc:Choice>
              <mc:Fallback>
                <p:oleObj name="Equation" r:id="rId15" imgW="3098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1267" y="5033126"/>
                        <a:ext cx="7313575" cy="1079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6141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251520" y="300414"/>
            <a:ext cx="7772400" cy="9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§5.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定轴转动定律的应用</a:t>
            </a:r>
            <a:endParaRPr lang="zh-CN" altLang="en-US" sz="36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586866"/>
              </p:ext>
            </p:extLst>
          </p:nvPr>
        </p:nvGraphicFramePr>
        <p:xfrm>
          <a:off x="2483768" y="1202127"/>
          <a:ext cx="1363193" cy="48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6" name="Equation" r:id="rId3" imgW="647640" imgH="228600" progId="Equation.DSMT4">
                  <p:embed/>
                </p:oleObj>
              </mc:Choice>
              <mc:Fallback>
                <p:oleObj name="Equation" r:id="rId3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8" y="1202127"/>
                        <a:ext cx="1363193" cy="48112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478729"/>
              </p:ext>
            </p:extLst>
          </p:nvPr>
        </p:nvGraphicFramePr>
        <p:xfrm>
          <a:off x="4666029" y="1225318"/>
          <a:ext cx="1239755" cy="43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7" name="Equation" r:id="rId5" imgW="507960" imgH="177480" progId="Equation.DSMT4">
                  <p:embed/>
                </p:oleObj>
              </mc:Choice>
              <mc:Fallback>
                <p:oleObj name="Equation" r:id="rId5" imgW="5079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6029" y="1225318"/>
                        <a:ext cx="1239755" cy="43474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59590705-22E7-4477-B27B-DB8CDC51F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592" y="2252465"/>
            <a:ext cx="6732748" cy="45811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502989D0-002C-4CE7-A23A-8B8D3D3C2408}"/>
              </a:ext>
            </a:extLst>
          </p:cNvPr>
          <p:cNvSpPr txBox="1"/>
          <p:nvPr/>
        </p:nvSpPr>
        <p:spPr>
          <a:xfrm>
            <a:off x="683568" y="1787787"/>
            <a:ext cx="5545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highlight>
                  <a:srgbClr val="00FF00"/>
                </a:highlight>
              </a:rPr>
              <a:t>第一类问题：力矩</a:t>
            </a:r>
            <a:r>
              <a:rPr lang="en-US" altLang="zh-CN" sz="2800" b="1" i="1" dirty="0">
                <a:highlight>
                  <a:srgbClr val="00FF00"/>
                </a:highlight>
              </a:rPr>
              <a:t>M=</a:t>
            </a:r>
            <a:r>
              <a:rPr lang="en-US" altLang="zh-CN" sz="2800" b="1" i="1" dirty="0" err="1">
                <a:highlight>
                  <a:srgbClr val="00FF00"/>
                </a:highlight>
              </a:rPr>
              <a:t>Fd</a:t>
            </a:r>
            <a:r>
              <a:rPr lang="zh-CN" altLang="en-US" sz="2800" b="1" dirty="0">
                <a:highlight>
                  <a:srgbClr val="00FF00"/>
                </a:highlight>
              </a:rPr>
              <a:t> </a:t>
            </a:r>
            <a:r>
              <a:rPr lang="zh-CN" altLang="en-US" sz="2800" b="1" dirty="0" smtClean="0">
                <a:highlight>
                  <a:srgbClr val="00FF00"/>
                </a:highlight>
              </a:rPr>
              <a:t>，为</a:t>
            </a:r>
            <a:r>
              <a:rPr lang="zh-CN" altLang="en-US" sz="2800" b="1" dirty="0">
                <a:highlight>
                  <a:srgbClr val="00FF00"/>
                </a:highlight>
              </a:rPr>
              <a:t>常数</a:t>
            </a:r>
            <a:endParaRPr lang="zh-CN" altLang="en-US" sz="2800" b="1" i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7435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957A89C-C235-4E88-BDCB-A5C45366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1" y="980728"/>
            <a:ext cx="745622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9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539552" y="90872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例题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2534" y="1772816"/>
            <a:ext cx="51125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已知：滑轮半径为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zh-CN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质量为</a:t>
            </a:r>
            <a:r>
              <a:rPr lang="en-US" altLang="zh-CN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，绳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子不可伸缩的轻绳，绳子与滑轮间无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滑动，轴处无摩擦，两个悬挂物的质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量分别为</a:t>
            </a:r>
            <a:r>
              <a:rPr lang="en-US" altLang="zh-CN" i="1" kern="100" dirty="0"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i="1" kern="100" baseline="-25000" dirty="0"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zh-CN" i="1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1" kern="100" dirty="0"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i="1" kern="100" baseline="-25000" dirty="0"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670298"/>
            <a:ext cx="2396053" cy="28421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5788" y="3962672"/>
            <a:ext cx="5592031" cy="952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求：两重物的加速度，滑轮的角加速度，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绳中的张力。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39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204153" y="1124744"/>
            <a:ext cx="3299416" cy="3096344"/>
            <a:chOff x="6573" y="6951"/>
            <a:chExt cx="2121" cy="1938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6870" y="6951"/>
              <a:ext cx="912" cy="9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6870" y="7407"/>
              <a:ext cx="0" cy="8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7782" y="7407"/>
              <a:ext cx="0" cy="10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573" y="8000"/>
              <a:ext cx="912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rPr>
                <a:t>T’</a:t>
              </a:r>
              <a:r>
                <a:rPr kumimoji="0" lang="en-US" altLang="zh-CN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rPr>
                <a:t>2</a:t>
              </a:r>
              <a:endParaRPr kumimoji="0" lang="zh-CN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7782" y="8205"/>
              <a:ext cx="912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rPr>
                <a:t>T’</a:t>
              </a:r>
              <a:r>
                <a:rPr kumimoji="0" lang="en-US" altLang="zh-CN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rPr>
                <a:t>1</a:t>
              </a:r>
              <a:endParaRPr kumimoji="0" lang="zh-CN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27856" y="901111"/>
            <a:ext cx="4572000" cy="9521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解：用隔离物体法分析力，并列出动力学方程。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7856" y="205632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园盘：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2822" y="2666596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园盘的转动惯量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i="1" kern="100" dirty="0" smtClean="0"/>
              <a:t>J</a:t>
            </a:r>
            <a:r>
              <a:rPr lang="en-US" altLang="zh-CN" i="1" kern="100" baseline="-25000" dirty="0" smtClean="0"/>
              <a:t>z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1/2MR</a:t>
            </a:r>
            <a:r>
              <a:rPr lang="en-US" altLang="zh-CN" kern="100" baseline="30000" dirty="0"/>
              <a:t>2</a:t>
            </a:r>
            <a:endParaRPr lang="zh-CN" altLang="en-US" baseline="30000" dirty="0"/>
          </a:p>
        </p:txBody>
      </p:sp>
      <p:sp>
        <p:nvSpPr>
          <p:cNvPr id="14" name="矩形 13"/>
          <p:cNvSpPr/>
          <p:nvPr/>
        </p:nvSpPr>
        <p:spPr>
          <a:xfrm>
            <a:off x="858146" y="32662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altLang="zh-CN" i="1" kern="100" dirty="0">
                <a:ea typeface="仿宋" panose="02010609060101010101" pitchFamily="49" charset="-122"/>
              </a:rPr>
              <a:t>T’</a:t>
            </a:r>
            <a:r>
              <a:rPr lang="en-US" altLang="zh-CN" i="1" kern="100" baseline="-25000" dirty="0">
                <a:ea typeface="仿宋" panose="02010609060101010101" pitchFamily="49" charset="-122"/>
              </a:rPr>
              <a:t>1</a:t>
            </a:r>
            <a:r>
              <a:rPr lang="zh-CN" altLang="zh-CN" kern="100" dirty="0">
                <a:ea typeface="仿宋" panose="02010609060101010101" pitchFamily="49" charset="-122"/>
              </a:rPr>
              <a:t>的力矩：</a:t>
            </a:r>
            <a:r>
              <a:rPr lang="en-US" altLang="zh-CN" i="1" kern="100" dirty="0">
                <a:ea typeface="仿宋" panose="02010609060101010101" pitchFamily="49" charset="-122"/>
              </a:rPr>
              <a:t>R T’</a:t>
            </a:r>
            <a:r>
              <a:rPr lang="en-US" altLang="zh-CN" i="1" kern="100" baseline="-25000" dirty="0">
                <a:ea typeface="仿宋" panose="02010609060101010101" pitchFamily="49" charset="-122"/>
              </a:rPr>
              <a:t>1</a:t>
            </a:r>
            <a:endParaRPr lang="zh-CN" altLang="zh-CN" i="1" kern="100" baseline="-25000" dirty="0">
              <a:ea typeface="仿宋" panose="02010609060101010101" pitchFamily="49" charset="-122"/>
            </a:endParaRPr>
          </a:p>
          <a:p>
            <a:pPr algn="l">
              <a:spcAft>
                <a:spcPts val="0"/>
              </a:spcAft>
            </a:pPr>
            <a:r>
              <a:rPr lang="en-US" altLang="zh-CN" i="1" kern="100" dirty="0">
                <a:ea typeface="仿宋" panose="02010609060101010101" pitchFamily="49" charset="-122"/>
              </a:rPr>
              <a:t>T’</a:t>
            </a:r>
            <a:r>
              <a:rPr lang="en-US" altLang="zh-CN" i="1" kern="100" baseline="-25000" dirty="0">
                <a:ea typeface="仿宋" panose="02010609060101010101" pitchFamily="49" charset="-122"/>
              </a:rPr>
              <a:t>2</a:t>
            </a:r>
            <a:r>
              <a:rPr lang="zh-CN" altLang="zh-CN" kern="100" dirty="0">
                <a:ea typeface="仿宋" panose="02010609060101010101" pitchFamily="49" charset="-122"/>
              </a:rPr>
              <a:t>的力矩：</a:t>
            </a:r>
            <a:r>
              <a:rPr lang="en-US" altLang="zh-CN" i="1" kern="100" dirty="0">
                <a:ea typeface="仿宋" panose="02010609060101010101" pitchFamily="49" charset="-122"/>
              </a:rPr>
              <a:t>R T’</a:t>
            </a:r>
            <a:r>
              <a:rPr lang="en-US" altLang="zh-CN" i="1" kern="100" baseline="-25000" dirty="0">
                <a:ea typeface="仿宋" panose="02010609060101010101" pitchFamily="49" charset="-122"/>
              </a:rPr>
              <a:t>2</a:t>
            </a:r>
            <a:endParaRPr lang="zh-CN" altLang="zh-CN" i="1" kern="100" baseline="-25000" dirty="0">
              <a:ea typeface="仿宋" panose="02010609060101010101" pitchFamily="49" charset="-122"/>
            </a:endParaRPr>
          </a:p>
          <a:p>
            <a:pPr algn="l"/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园盘的角加速度：</a:t>
            </a:r>
            <a:r>
              <a:rPr lang="en-US" altLang="zh-CN" i="1" kern="100" dirty="0">
                <a:ea typeface="仿宋" panose="02010609060101010101" pitchFamily="49" charset="-122"/>
              </a:rPr>
              <a:t>β</a:t>
            </a:r>
            <a:r>
              <a:rPr lang="en-US" altLang="zh-CN" kern="100" dirty="0">
                <a:ea typeface="仿宋" panose="02010609060101010101" pitchFamily="49" charset="-122"/>
              </a:rPr>
              <a:t> ;  </a:t>
            </a:r>
            <a:r>
              <a:rPr lang="en-US" altLang="zh-CN" i="1" kern="100" dirty="0">
                <a:ea typeface="仿宋" panose="02010609060101010101" pitchFamily="49" charset="-122"/>
              </a:rPr>
              <a:t>β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的方向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i="1" kern="100" dirty="0">
                <a:ea typeface="仿宋" panose="02010609060101010101" pitchFamily="49" charset="-122"/>
              </a:rPr>
              <a:t>R </a:t>
            </a:r>
            <a:r>
              <a:rPr lang="en-US" altLang="zh-CN" i="1" kern="100" dirty="0" smtClean="0">
                <a:ea typeface="仿宋" panose="02010609060101010101" pitchFamily="49" charset="-122"/>
              </a:rPr>
              <a:t>T’</a:t>
            </a:r>
            <a:r>
              <a:rPr lang="en-US" altLang="zh-CN" i="1" kern="100" baseline="-25000" dirty="0" smtClean="0">
                <a:ea typeface="仿宋" panose="02010609060101010101" pitchFamily="49" charset="-122"/>
              </a:rPr>
              <a:t>1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方向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相同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270156" y="4973887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kern="100" dirty="0">
                <a:ea typeface="仿宋" panose="02010609060101010101" pitchFamily="49" charset="-122"/>
              </a:rPr>
              <a:t>R </a:t>
            </a:r>
            <a:r>
              <a:rPr lang="en-US" altLang="zh-CN" i="1" kern="100" dirty="0" smtClean="0">
                <a:ea typeface="仿宋" panose="02010609060101010101" pitchFamily="49" charset="-122"/>
              </a:rPr>
              <a:t>T’</a:t>
            </a:r>
            <a:r>
              <a:rPr lang="en-US" altLang="zh-CN" i="1" kern="100" baseline="-25000" dirty="0" smtClean="0">
                <a:ea typeface="仿宋" panose="02010609060101010101" pitchFamily="49" charset="-122"/>
              </a:rPr>
              <a:t>1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－</a:t>
            </a:r>
            <a:r>
              <a:rPr lang="en-US" altLang="zh-CN" i="1" kern="100" dirty="0">
                <a:ea typeface="仿宋" panose="02010609060101010101" pitchFamily="49" charset="-122"/>
              </a:rPr>
              <a:t>R </a:t>
            </a:r>
            <a:r>
              <a:rPr lang="en-US" altLang="zh-CN" i="1" kern="100" dirty="0" smtClean="0">
                <a:ea typeface="仿宋" panose="02010609060101010101" pitchFamily="49" charset="-122"/>
              </a:rPr>
              <a:t>T’</a:t>
            </a:r>
            <a:r>
              <a:rPr lang="en-US" altLang="zh-CN" i="1" kern="100" baseline="-25000" dirty="0" smtClean="0">
                <a:ea typeface="仿宋" panose="02010609060101010101" pitchFamily="49" charset="-122"/>
              </a:rPr>
              <a:t>2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＝</a:t>
            </a:r>
            <a:r>
              <a:rPr lang="en-US" altLang="zh-CN" i="1" kern="100" dirty="0" smtClean="0"/>
              <a:t>J</a:t>
            </a:r>
            <a:r>
              <a:rPr lang="en-US" altLang="zh-CN" i="1" kern="100" baseline="-25000" dirty="0" smtClean="0"/>
              <a:t>z</a:t>
            </a:r>
            <a:r>
              <a:rPr lang="en-US" altLang="zh-CN" i="1" kern="100" dirty="0" smtClean="0"/>
              <a:t>β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89067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13" y="439642"/>
            <a:ext cx="3199036" cy="1938332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87164" y="1148262"/>
            <a:ext cx="3063659" cy="113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</a:t>
            </a:r>
            <a:r>
              <a:rPr kumimoji="0" lang="en-US" altLang="zh-CN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 	m</a:t>
            </a:r>
            <a:r>
              <a:rPr kumimoji="0" lang="en-US" altLang="zh-CN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g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</a:t>
            </a:r>
            <a:r>
              <a:rPr kumimoji="0" lang="en-US" altLang="zh-CN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</a:t>
            </a:r>
            <a:r>
              <a:rPr kumimoji="0" lang="en-US" altLang="zh-CN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</a:t>
            </a:r>
            <a:r>
              <a:rPr kumimoji="0" lang="en-US" altLang="zh-CN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	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</a:t>
            </a:r>
            <a:r>
              <a:rPr kumimoji="0" lang="en-US" altLang="zh-CN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</a:t>
            </a:r>
            <a:r>
              <a:rPr kumimoji="0" lang="en-US" altLang="zh-CN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g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</a:t>
            </a:r>
            <a:r>
              <a:rPr kumimoji="0" lang="en-US" altLang="zh-CN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a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7164" y="405010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解方程得：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3005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609497"/>
            <a:ext cx="271489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7" y="4600978"/>
            <a:ext cx="2267781" cy="102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4A4FD9AB-2441-444D-9E4A-210E36AD1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11" y="2589872"/>
            <a:ext cx="72294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08720"/>
            <a:ext cx="2520280" cy="139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44" y="920552"/>
            <a:ext cx="2664296" cy="143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43608" y="2420888"/>
            <a:ext cx="6840760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中学见过这类问题很多，但滑轮都是轻滑轮，不考虑滑轮的质量，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，将其代入上面的方程得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125" y="3933056"/>
            <a:ext cx="1955772" cy="96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56007"/>
            <a:ext cx="2573789" cy="93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4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0DA553C1-924E-4C96-ADAF-3FCD0707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80207AE-AE73-455C-B3D6-99CAF1CF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3507968"/>
            <a:ext cx="4546625" cy="27404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56D98FB-8452-4642-8290-C99B1EC9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692696"/>
            <a:ext cx="8458200" cy="22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06C92F19-FCB1-4413-BA26-AC77E794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53215"/>
            <a:ext cx="76009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5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827584" y="836712"/>
            <a:ext cx="3595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质点对轴的角动量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245507" y="188640"/>
            <a:ext cx="4615385" cy="4218613"/>
            <a:chOff x="4245507" y="188640"/>
            <a:chExt cx="4615385" cy="4218613"/>
          </a:xfrm>
        </p:grpSpPr>
        <p:cxnSp>
          <p:nvCxnSpPr>
            <p:cNvPr id="7" name="直接箭头连接符 6"/>
            <p:cNvCxnSpPr/>
            <p:nvPr/>
          </p:nvCxnSpPr>
          <p:spPr bwMode="auto">
            <a:xfrm flipV="1">
              <a:off x="6325346" y="590829"/>
              <a:ext cx="0" cy="381642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0788502"/>
                </p:ext>
              </p:extLst>
            </p:nvPr>
          </p:nvGraphicFramePr>
          <p:xfrm>
            <a:off x="6026499" y="188640"/>
            <a:ext cx="442863" cy="442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333" name="Equation" r:id="rId3" imgW="126720" imgH="126720" progId="Equation.DSMT4">
                    <p:embed/>
                  </p:oleObj>
                </mc:Choice>
                <mc:Fallback>
                  <p:oleObj name="Equation" r:id="rId3" imgW="126720" imgH="1267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26499" y="188640"/>
                          <a:ext cx="442863" cy="442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5870120"/>
                </p:ext>
              </p:extLst>
            </p:nvPr>
          </p:nvGraphicFramePr>
          <p:xfrm>
            <a:off x="6469362" y="778202"/>
            <a:ext cx="357386" cy="519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334" name="Equation" r:id="rId5" imgW="139680" imgH="203040" progId="Equation.DSMT4">
                    <p:embed/>
                  </p:oleObj>
                </mc:Choice>
                <mc:Fallback>
                  <p:oleObj name="Equation" r:id="rId5" imgW="1396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469362" y="778202"/>
                          <a:ext cx="357386" cy="5198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02179"/>
                </p:ext>
              </p:extLst>
            </p:nvPr>
          </p:nvGraphicFramePr>
          <p:xfrm>
            <a:off x="5792394" y="812260"/>
            <a:ext cx="388937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335" name="Equation" r:id="rId7" imgW="152280" imgH="177480" progId="Equation.DSMT4">
                    <p:embed/>
                  </p:oleObj>
                </mc:Choice>
                <mc:Fallback>
                  <p:oleObj name="Equation" r:id="rId7" imgW="15228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792394" y="812260"/>
                          <a:ext cx="388937" cy="454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椭圆 10"/>
            <p:cNvSpPr/>
            <p:nvPr/>
          </p:nvSpPr>
          <p:spPr bwMode="auto">
            <a:xfrm rot="8100000">
              <a:off x="6271801" y="3594824"/>
              <a:ext cx="95129" cy="9162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 rot="8100000">
              <a:off x="7351921" y="2453228"/>
              <a:ext cx="95129" cy="916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6588054"/>
                </p:ext>
              </p:extLst>
            </p:nvPr>
          </p:nvGraphicFramePr>
          <p:xfrm>
            <a:off x="7273713" y="2418375"/>
            <a:ext cx="442640" cy="5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336" name="Equation" r:id="rId9" imgW="177480" imgH="228600" progId="Equation.DSMT4">
                    <p:embed/>
                  </p:oleObj>
                </mc:Choice>
                <mc:Fallback>
                  <p:oleObj name="Equation" r:id="rId9" imgW="177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273713" y="2418375"/>
                          <a:ext cx="442640" cy="568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接箭头连接符 13"/>
            <p:cNvCxnSpPr>
              <a:stCxn id="11" idx="4"/>
              <a:endCxn id="12" idx="6"/>
            </p:cNvCxnSpPr>
            <p:nvPr/>
          </p:nvCxnSpPr>
          <p:spPr bwMode="auto">
            <a:xfrm flipV="1">
              <a:off x="6286972" y="2532672"/>
              <a:ext cx="1078880" cy="10755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7016557"/>
                </p:ext>
              </p:extLst>
            </p:nvPr>
          </p:nvGraphicFramePr>
          <p:xfrm>
            <a:off x="6889495" y="2942743"/>
            <a:ext cx="351036" cy="6318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337" name="Equation" r:id="rId11" imgW="126720" imgH="228600" progId="Equation.DSMT4">
                    <p:embed/>
                  </p:oleObj>
                </mc:Choice>
                <mc:Fallback>
                  <p:oleObj name="Equation" r:id="rId11" imgW="12672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889495" y="2942743"/>
                          <a:ext cx="351036" cy="6318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1479351"/>
                </p:ext>
              </p:extLst>
            </p:nvPr>
          </p:nvGraphicFramePr>
          <p:xfrm>
            <a:off x="5887541" y="3549509"/>
            <a:ext cx="354112" cy="413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338" name="Equation" r:id="rId13" imgW="152280" imgH="177480" progId="Equation.DSMT4">
                    <p:embed/>
                  </p:oleObj>
                </mc:Choice>
                <mc:Fallback>
                  <p:oleObj name="Equation" r:id="rId13" imgW="15228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887541" y="3549509"/>
                          <a:ext cx="354112" cy="4133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直接箭头连接符 16"/>
            <p:cNvCxnSpPr/>
            <p:nvPr/>
          </p:nvCxnSpPr>
          <p:spPr bwMode="auto">
            <a:xfrm flipV="1">
              <a:off x="7439858" y="1298036"/>
              <a:ext cx="539440" cy="12001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6958339"/>
                </p:ext>
              </p:extLst>
            </p:nvPr>
          </p:nvGraphicFramePr>
          <p:xfrm>
            <a:off x="7313613" y="1120775"/>
            <a:ext cx="455612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339" name="Equation" r:id="rId15" imgW="164880" imgH="228600" progId="Equation.DSMT4">
                    <p:embed/>
                  </p:oleObj>
                </mc:Choice>
                <mc:Fallback>
                  <p:oleObj name="Equation" r:id="rId15" imgW="164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313613" y="1120775"/>
                          <a:ext cx="455612" cy="63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" name="直接箭头连接符 18"/>
            <p:cNvCxnSpPr/>
            <p:nvPr/>
          </p:nvCxnSpPr>
          <p:spPr bwMode="auto">
            <a:xfrm flipV="1">
              <a:off x="6288035" y="2986675"/>
              <a:ext cx="1294994" cy="63776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0656851"/>
                </p:ext>
              </p:extLst>
            </p:nvPr>
          </p:nvGraphicFramePr>
          <p:xfrm>
            <a:off x="7341077" y="3225776"/>
            <a:ext cx="379412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340" name="Equation" r:id="rId17" imgW="152280" imgH="241200" progId="Equation.DSMT4">
                    <p:embed/>
                  </p:oleObj>
                </mc:Choice>
                <mc:Fallback>
                  <p:oleObj name="Equation" r:id="rId17" imgW="15228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341077" y="3225776"/>
                          <a:ext cx="379412" cy="603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" name="组合 20"/>
            <p:cNvGrpSpPr/>
            <p:nvPr/>
          </p:nvGrpSpPr>
          <p:grpSpPr>
            <a:xfrm>
              <a:off x="4245507" y="1992715"/>
              <a:ext cx="4615385" cy="1115225"/>
              <a:chOff x="3995936" y="3137219"/>
              <a:chExt cx="4615385" cy="1115225"/>
            </a:xfrm>
          </p:grpSpPr>
          <p:cxnSp>
            <p:nvCxnSpPr>
              <p:cNvPr id="32" name="直接连接符 31"/>
              <p:cNvCxnSpPr/>
              <p:nvPr/>
            </p:nvCxnSpPr>
            <p:spPr bwMode="auto">
              <a:xfrm>
                <a:off x="5306193" y="3148394"/>
                <a:ext cx="3305128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 bwMode="auto">
              <a:xfrm>
                <a:off x="4028330" y="4252444"/>
                <a:ext cx="3305128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flipV="1">
                <a:off x="3995936" y="3150352"/>
                <a:ext cx="1321299" cy="110209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 flipV="1">
                <a:off x="7290022" y="3137219"/>
                <a:ext cx="1321299" cy="110209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2" name="直接连接符 21"/>
            <p:cNvCxnSpPr>
              <a:stCxn id="12" idx="5"/>
            </p:cNvCxnSpPr>
            <p:nvPr/>
          </p:nvCxnSpPr>
          <p:spPr bwMode="auto">
            <a:xfrm flipH="1" flipV="1">
              <a:off x="6319365" y="2214889"/>
              <a:ext cx="1033432" cy="28502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CC"/>
              </a:solidFill>
              <a:prstDash val="dash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 bwMode="auto">
            <a:xfrm flipH="1">
              <a:off x="6322430" y="2214889"/>
              <a:ext cx="13958" cy="1393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CC"/>
              </a:solidFill>
              <a:prstDash val="dash"/>
              <a:round/>
              <a:headEnd type="arrow" w="med" len="med"/>
              <a:tailEnd type="none" w="med" len="med"/>
            </a:ln>
            <a:effectLst/>
          </p:spPr>
        </p:cxnSp>
        <p:grpSp>
          <p:nvGrpSpPr>
            <p:cNvPr id="24" name="组合 23"/>
            <p:cNvGrpSpPr/>
            <p:nvPr/>
          </p:nvGrpSpPr>
          <p:grpSpPr>
            <a:xfrm>
              <a:off x="5899150" y="1323570"/>
              <a:ext cx="2470150" cy="1629881"/>
              <a:chOff x="5899150" y="2505557"/>
              <a:chExt cx="2470150" cy="1629881"/>
            </a:xfrm>
          </p:grpSpPr>
          <p:graphicFrame>
            <p:nvGraphicFramePr>
              <p:cNvPr id="25" name="对象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853827"/>
                  </p:ext>
                </p:extLst>
              </p:nvPr>
            </p:nvGraphicFramePr>
            <p:xfrm>
              <a:off x="6002263" y="3094697"/>
              <a:ext cx="354112" cy="413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341" name="Equation" r:id="rId19" imgW="152280" imgH="177480" progId="Equation.DSMT4">
                      <p:embed/>
                    </p:oleObj>
                  </mc:Choice>
                  <mc:Fallback>
                    <p:oleObj name="Equation" r:id="rId19" imgW="152280" imgH="177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6002263" y="3094697"/>
                            <a:ext cx="354112" cy="41330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9040639"/>
                  </p:ext>
                </p:extLst>
              </p:nvPr>
            </p:nvGraphicFramePr>
            <p:xfrm>
              <a:off x="6671499" y="3468013"/>
              <a:ext cx="435992" cy="5605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342" name="Equation" r:id="rId21" imgW="177480" imgH="228600" progId="Equation.DSMT4">
                      <p:embed/>
                    </p:oleObj>
                  </mc:Choice>
                  <mc:Fallback>
                    <p:oleObj name="Equation" r:id="rId21" imgW="17748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6671499" y="3468013"/>
                            <a:ext cx="435992" cy="5605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对象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0814541"/>
                  </p:ext>
                </p:extLst>
              </p:nvPr>
            </p:nvGraphicFramePr>
            <p:xfrm>
              <a:off x="5899150" y="3544888"/>
              <a:ext cx="373063" cy="590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343" name="Equation" r:id="rId23" imgW="152280" imgH="241200" progId="Equation.DSMT4">
                      <p:embed/>
                    </p:oleObj>
                  </mc:Choice>
                  <mc:Fallback>
                    <p:oleObj name="Equation" r:id="rId23" imgW="152280" imgH="2412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5899150" y="3544888"/>
                            <a:ext cx="373063" cy="5905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8" name="直接连接符 27"/>
              <p:cNvCxnSpPr/>
              <p:nvPr/>
            </p:nvCxnSpPr>
            <p:spPr bwMode="auto">
              <a:xfrm flipH="1">
                <a:off x="7435522" y="3355332"/>
                <a:ext cx="537105" cy="3074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CC"/>
                </a:solidFill>
                <a:prstDash val="dash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9" name="直接连接符 28"/>
              <p:cNvCxnSpPr/>
              <p:nvPr/>
            </p:nvCxnSpPr>
            <p:spPr bwMode="auto">
              <a:xfrm>
                <a:off x="7949573" y="2505557"/>
                <a:ext cx="1098" cy="89131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CC"/>
                </a:solidFill>
                <a:prstDash val="dash"/>
                <a:round/>
                <a:headEnd type="arrow" w="med" len="med"/>
                <a:tailEnd type="none" w="med" len="med"/>
              </a:ln>
              <a:effectLst/>
            </p:spPr>
          </p:cxnSp>
          <p:graphicFrame>
            <p:nvGraphicFramePr>
              <p:cNvPr id="30" name="对象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117637"/>
                  </p:ext>
                </p:extLst>
              </p:nvPr>
            </p:nvGraphicFramePr>
            <p:xfrm>
              <a:off x="7656513" y="3423537"/>
              <a:ext cx="468312" cy="469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344" name="Equation" r:id="rId25" imgW="228600" imgH="228600" progId="Equation.DSMT4">
                      <p:embed/>
                    </p:oleObj>
                  </mc:Choice>
                  <mc:Fallback>
                    <p:oleObj name="Equation" r:id="rId25" imgW="22860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7656513" y="3423537"/>
                            <a:ext cx="468312" cy="469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9596491"/>
                  </p:ext>
                </p:extLst>
              </p:nvPr>
            </p:nvGraphicFramePr>
            <p:xfrm>
              <a:off x="7951788" y="2747262"/>
              <a:ext cx="417512" cy="496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345" name="Equation" r:id="rId27" imgW="203040" imgH="241200" progId="Equation.DSMT4">
                      <p:embed/>
                    </p:oleObj>
                  </mc:Choice>
                  <mc:Fallback>
                    <p:oleObj name="Equation" r:id="rId27" imgW="203040" imgH="2412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7951788" y="2747262"/>
                            <a:ext cx="417512" cy="4968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6" name="矩形 35"/>
          <p:cNvSpPr/>
          <p:nvPr/>
        </p:nvSpPr>
        <p:spPr>
          <a:xfrm>
            <a:off x="1369112" y="1866684"/>
            <a:ext cx="2549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点的</a:t>
            </a:r>
            <a:r>
              <a:rPr lang="zh-CN" altLang="en-US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角动量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59856"/>
              </p:ext>
            </p:extLst>
          </p:nvPr>
        </p:nvGraphicFramePr>
        <p:xfrm>
          <a:off x="1940694" y="2411784"/>
          <a:ext cx="140335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46" name="Equation" r:id="rId29" imgW="647640" imgH="241200" progId="Equation.DSMT4">
                  <p:embed/>
                </p:oleObj>
              </mc:Choice>
              <mc:Fallback>
                <p:oleObj name="Equation" r:id="rId29" imgW="647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940694" y="2411784"/>
                        <a:ext cx="1403350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/>
          <p:cNvSpPr/>
          <p:nvPr/>
        </p:nvSpPr>
        <p:spPr>
          <a:xfrm>
            <a:off x="1551058" y="3009962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轴的角动量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917620"/>
              </p:ext>
            </p:extLst>
          </p:nvPr>
        </p:nvGraphicFramePr>
        <p:xfrm>
          <a:off x="1181869" y="3615109"/>
          <a:ext cx="28860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47" name="Equation" r:id="rId31" imgW="1511280" imgH="241200" progId="Equation.DSMT4">
                  <p:embed/>
                </p:oleObj>
              </mc:Choice>
              <mc:Fallback>
                <p:oleObj name="Equation" r:id="rId31" imgW="1511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181869" y="3615109"/>
                        <a:ext cx="2886075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30" y="4915491"/>
            <a:ext cx="2321278" cy="17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3568" y="1362072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已知：两个皮带轮半径分别为</a:t>
            </a:r>
            <a:r>
              <a:rPr lang="en-US" altLang="zh-CN" sz="2800" i="1" kern="100" dirty="0"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800" i="1" kern="100" baseline="-25000" dirty="0"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800" i="1" kern="100" dirty="0"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800" i="1" kern="100" baseline="-25000" dirty="0"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，质量分别为</a:t>
            </a:r>
            <a:r>
              <a:rPr lang="en-US" altLang="zh-CN" sz="2800" i="1" kern="100" dirty="0"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sz="2800" i="1" kern="100" baseline="-25000" dirty="0"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zh-CN" sz="2800" i="1" kern="100" dirty="0">
                <a:latin typeface="+mn-lt"/>
                <a:ea typeface="仿宋" panose="02010609060101010101" pitchFamily="49" charset="-122"/>
              </a:rPr>
              <a:t>，</a:t>
            </a:r>
            <a:r>
              <a:rPr lang="en-US" altLang="zh-CN" sz="2800" i="1" kern="100" dirty="0"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sz="2800" i="1" kern="100" baseline="-25000" dirty="0"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，分别绕固定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轴</a:t>
            </a:r>
            <a:r>
              <a:rPr lang="en-US" altLang="zh-CN" sz="2800" i="1" kern="100" dirty="0" smtClean="0">
                <a:latin typeface="+mn-lt"/>
                <a:ea typeface="仿宋" panose="02010609060101010101" pitchFamily="49" charset="-122"/>
              </a:rPr>
              <a:t>O</a:t>
            </a:r>
            <a:r>
              <a:rPr lang="en-US" altLang="zh-CN" sz="2800" i="1" kern="100" baseline="-25000" dirty="0" smtClean="0"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zh-CN" sz="2800" i="1" kern="100" dirty="0" smtClean="0">
                <a:latin typeface="+mn-lt"/>
                <a:ea typeface="仿宋" panose="02010609060101010101" pitchFamily="49" charset="-122"/>
              </a:rPr>
              <a:t>，</a:t>
            </a:r>
            <a:r>
              <a:rPr lang="en-US" altLang="zh-CN" sz="2800" i="1" kern="100" dirty="0">
                <a:latin typeface="+mn-lt"/>
                <a:ea typeface="仿宋" panose="02010609060101010101" pitchFamily="49" charset="-122"/>
              </a:rPr>
              <a:t>O</a:t>
            </a:r>
            <a:r>
              <a:rPr lang="en-US" altLang="zh-CN" sz="2800" i="1" kern="100" baseline="-25000" dirty="0"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转动，用皮带相连，轮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作用力矩</a:t>
            </a:r>
            <a:r>
              <a:rPr lang="en-US" altLang="zh-CN" sz="2800" i="1" kern="100" dirty="0" smtClean="0"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轮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有负载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力矩</a:t>
            </a:r>
            <a:r>
              <a:rPr lang="en-US" altLang="zh-CN" sz="2800" i="1" kern="100" dirty="0" smtClean="0">
                <a:latin typeface="+mn-lt"/>
                <a:ea typeface="仿宋" panose="02010609060101010101" pitchFamily="49" charset="-122"/>
              </a:rPr>
              <a:t>M’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皮带与轮无滑动，轴处无摩擦。</a:t>
            </a:r>
            <a:endParaRPr lang="en-US" altLang="zh-CN" sz="28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求：轮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的角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加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速度。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5103" y="4232269"/>
            <a:ext cx="3351637" cy="134821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 flipV="1">
            <a:off x="5678409" y="4821382"/>
            <a:ext cx="45719" cy="477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 flipV="1">
            <a:off x="7380312" y="4797152"/>
            <a:ext cx="45719" cy="477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88597" y="4533084"/>
            <a:ext cx="471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kern="100" dirty="0">
                <a:ea typeface="仿宋" panose="02010609060101010101" pitchFamily="49" charset="-122"/>
              </a:rPr>
              <a:t>O</a:t>
            </a:r>
            <a:r>
              <a:rPr lang="en-US" altLang="zh-CN" sz="1400" i="1" kern="100" baseline="-25000" dirty="0">
                <a:ea typeface="仿宋" panose="02010609060101010101" pitchFamily="49" charset="-122"/>
              </a:rPr>
              <a:t>1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7167640" y="4500438"/>
            <a:ext cx="471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kern="100" dirty="0" smtClean="0">
                <a:ea typeface="仿宋" panose="02010609060101010101" pitchFamily="49" charset="-122"/>
              </a:rPr>
              <a:t>O</a:t>
            </a:r>
            <a:r>
              <a:rPr lang="en-US" altLang="zh-CN" sz="1400" i="1" kern="100" baseline="-25000" dirty="0">
                <a:ea typeface="仿宋" panose="02010609060101010101" pitchFamily="49" charset="-122"/>
              </a:rPr>
              <a:t>2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086861" y="4638327"/>
            <a:ext cx="4411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M</a:t>
            </a:r>
            <a:endParaRPr lang="zh-CN" altLang="en-US" i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947268" y="4500438"/>
            <a:ext cx="543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M’</a:t>
            </a:r>
            <a:endParaRPr lang="zh-CN" altLang="en-US" i="1" dirty="0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91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010" y="1340768"/>
            <a:ext cx="3029190" cy="17281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3568" y="879103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解：隔离物体法分析力：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9632" y="1484784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轮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7153" y="2090465"/>
            <a:ext cx="3518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受作用力矩</a:t>
            </a:r>
            <a:r>
              <a:rPr lang="en-US" altLang="zh-CN" i="1" kern="100" dirty="0"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正方向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98255" y="2696146"/>
            <a:ext cx="3193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皮带的力矩</a:t>
            </a:r>
            <a:r>
              <a:rPr lang="en-US" altLang="zh-CN" i="1" kern="100" dirty="0"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i="1" kern="100" baseline="-25000" dirty="0">
                <a:latin typeface="+mn-lt"/>
                <a:ea typeface="仿宋" panose="02010609060101010101" pitchFamily="49" charset="-122"/>
              </a:rPr>
              <a:t>1</a:t>
            </a:r>
            <a:r>
              <a:rPr lang="en-US" altLang="zh-CN" i="1" kern="100" dirty="0">
                <a:latin typeface="+mn-lt"/>
                <a:ea typeface="仿宋" panose="02010609060101010101" pitchFamily="49" charset="-122"/>
              </a:rPr>
              <a:t>T</a:t>
            </a:r>
            <a:r>
              <a:rPr lang="en-US" altLang="zh-CN" i="1" kern="100" baseline="-25000" dirty="0"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i="1" kern="100" dirty="0"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i="1" kern="100" baseline="-25000" dirty="0">
                <a:latin typeface="+mn-lt"/>
                <a:ea typeface="仿宋" panose="02010609060101010101" pitchFamily="49" charset="-122"/>
              </a:rPr>
              <a:t>1</a:t>
            </a:r>
            <a:r>
              <a:rPr lang="en-US" altLang="zh-CN" i="1" kern="100" dirty="0">
                <a:latin typeface="+mn-lt"/>
                <a:ea typeface="仿宋" panose="02010609060101010101" pitchFamily="49" charset="-122"/>
              </a:rPr>
              <a:t>T</a:t>
            </a:r>
            <a:r>
              <a:rPr lang="en-US" altLang="zh-CN" i="1" kern="100" baseline="-25000" dirty="0">
                <a:latin typeface="+mn-lt"/>
                <a:ea typeface="仿宋" panose="02010609060101010101" pitchFamily="49" charset="-122"/>
              </a:rPr>
              <a:t>2</a:t>
            </a:r>
            <a:endParaRPr lang="zh-CN" altLang="en-US" i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1266383" y="3334484"/>
            <a:ext cx="37834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轮的转动惯量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J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1/2m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2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05" y="4083202"/>
            <a:ext cx="4254947" cy="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228184" y="1946449"/>
            <a:ext cx="3770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800" i="1" dirty="0" smtClean="0"/>
              <a:t>M</a:t>
            </a:r>
            <a:endParaRPr lang="zh-CN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5968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84784"/>
            <a:ext cx="2750079" cy="17281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1600" y="1023119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轮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0417" y="1700808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受作用力矩</a:t>
            </a:r>
            <a:r>
              <a:rPr lang="en-US" altLang="zh-CN" i="1" kern="100" dirty="0">
                <a:latin typeface="+mn-lt"/>
                <a:ea typeface="仿宋" panose="02010609060101010101" pitchFamily="49" charset="-122"/>
              </a:rPr>
              <a:t>M’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99592" y="2334072"/>
            <a:ext cx="35189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皮带的力矩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’R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’R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99592" y="2971258"/>
            <a:ext cx="37834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轮的转动惯量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J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1/2m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08444"/>
            <a:ext cx="520119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813754"/>
            <a:ext cx="1820813" cy="54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12" y="5913913"/>
            <a:ext cx="1468364" cy="44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971600" y="4534311"/>
            <a:ext cx="79928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定为正方向后，力矩的方向与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一致则为“正”反之为“负”。两个轮是牵连在一起运动的，所以存在着牵连关系。皮带与轮没有相对滑动，则：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971600" y="5589443"/>
            <a:ext cx="2616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80312" y="2149406"/>
            <a:ext cx="4539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800" i="1" dirty="0" smtClean="0"/>
              <a:t>M’</a:t>
            </a:r>
            <a:endParaRPr lang="zh-CN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5835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83568" y="868071"/>
            <a:ext cx="603242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55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不计皮带质量，∴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解方程得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516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36912"/>
            <a:ext cx="284235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3568" y="125025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0" algn="l" eaLnBrk="0" hangingPunct="0">
              <a:lnSpc>
                <a:spcPct val="125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已知：飞轮齿轮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绕转轴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的转动惯量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98.0kgm</a:t>
            </a:r>
            <a:r>
              <a:rPr kumimoji="0" lang="en-US" altLang="zh-CN" baseline="30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，飞轮齿轮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绕转轴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的转动惯量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=78.4kgm</a:t>
            </a:r>
            <a:r>
              <a:rPr kumimoji="0" lang="en-US" altLang="zh-CN" baseline="30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，两齿轮咬合传动，齿数比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10cm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，轴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从静止在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10s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匀加速到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1500 r/min,</a:t>
            </a:r>
          </a:p>
          <a:p>
            <a:pPr lvl="0" algn="l" eaLnBrk="0" hangingPunct="0">
              <a:lnSpc>
                <a:spcPct val="125000"/>
              </a:lnSpc>
            </a:pP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求：加在轴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上的力矩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和齿轮间的相互作用力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0" lang="zh-CN" altLang="en-US" dirty="0">
                <a:ea typeface="仿宋" panose="02010609060101010101" pitchFamily="49" charset="-122"/>
              </a:rPr>
              <a:t> 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1960" y="3391442"/>
            <a:ext cx="4419600" cy="2590800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48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664940" y="2852936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解：飞轮</a:t>
            </a:r>
            <a:r>
              <a:rPr lang="en-US" altLang="zh-CN" kern="100" dirty="0">
                <a:ea typeface="仿宋" panose="02010609060101010101" pitchFamily="49" charset="-122"/>
              </a:rPr>
              <a:t>1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受到的力矩：</a:t>
            </a:r>
            <a:r>
              <a:rPr lang="en-US" altLang="zh-CN" kern="100" dirty="0" smtClean="0">
                <a:ea typeface="仿宋" panose="02010609060101010101" pitchFamily="49" charset="-122"/>
              </a:rPr>
              <a:t>M</a:t>
            </a:r>
            <a:r>
              <a:rPr lang="en-US" altLang="zh-CN" kern="100" baseline="-25000" dirty="0" smtClean="0">
                <a:ea typeface="仿宋" panose="02010609060101010101" pitchFamily="49" charset="-122"/>
              </a:rPr>
              <a:t>z</a:t>
            </a:r>
            <a:r>
              <a:rPr lang="en-US" altLang="zh-CN" kern="100" dirty="0" smtClean="0">
                <a:ea typeface="仿宋" panose="02010609060101010101" pitchFamily="49" charset="-122"/>
              </a:rPr>
              <a:t> 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ea typeface="仿宋" panose="02010609060101010101" pitchFamily="49" charset="-122"/>
              </a:rPr>
              <a:t> r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1</a:t>
            </a:r>
            <a:r>
              <a:rPr lang="en-US" altLang="zh-CN" kern="100" dirty="0">
                <a:ea typeface="仿宋" panose="02010609060101010101" pitchFamily="49" charset="-122"/>
              </a:rPr>
              <a:t>Q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，角加速度：</a:t>
            </a:r>
            <a:r>
              <a:rPr lang="en-US" altLang="zh-CN" kern="100" dirty="0">
                <a:ea typeface="仿宋" panose="02010609060101010101" pitchFamily="49" charset="-122"/>
              </a:rPr>
              <a:t>β1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620688"/>
            <a:ext cx="3685964" cy="21607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306" y="3555828"/>
            <a:ext cx="4051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动力学方程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 </a:t>
            </a:r>
            <a:r>
              <a:rPr lang="en-US" altLang="zh-CN" kern="100" dirty="0">
                <a:ea typeface="仿宋" panose="02010609060101010101" pitchFamily="49" charset="-122"/>
              </a:rPr>
              <a:t>M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z 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－</a:t>
            </a:r>
            <a:r>
              <a:rPr lang="en-US" altLang="zh-CN" kern="100" dirty="0"/>
              <a:t>Qr</a:t>
            </a:r>
            <a:r>
              <a:rPr lang="en-US" altLang="zh-CN" kern="100" baseline="-25000" dirty="0"/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J</a:t>
            </a:r>
            <a:r>
              <a:rPr lang="en-US" altLang="zh-CN" kern="100" baseline="-25000" dirty="0"/>
              <a:t>1</a:t>
            </a:r>
            <a:r>
              <a:rPr lang="en-US" altLang="zh-CN" kern="100" dirty="0"/>
              <a:t>β</a:t>
            </a:r>
            <a:r>
              <a:rPr lang="en-US" altLang="zh-CN" kern="100" baseline="-25000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60306" y="4319835"/>
            <a:ext cx="6654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飞轮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受到的力矩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 Q’r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角加速度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β</a:t>
            </a:r>
            <a:r>
              <a:rPr lang="en-US" altLang="zh-CN" kern="100" baseline="-25000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60306" y="5661248"/>
            <a:ext cx="6805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牵连关系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：</a:t>
            </a:r>
            <a:r>
              <a:rPr lang="en-US" altLang="zh-CN" kern="100" dirty="0" smtClean="0"/>
              <a:t>	β</a:t>
            </a:r>
            <a:r>
              <a:rPr lang="en-US" altLang="zh-CN" kern="100" baseline="-25000" dirty="0" smtClean="0"/>
              <a:t>1</a:t>
            </a:r>
            <a:r>
              <a:rPr lang="en-US" altLang="zh-CN" kern="100" dirty="0" smtClean="0"/>
              <a:t> r</a:t>
            </a:r>
            <a:r>
              <a:rPr lang="en-US" altLang="zh-CN" kern="100" baseline="-25000" dirty="0" smtClean="0"/>
              <a:t>1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＝</a:t>
            </a:r>
            <a:r>
              <a:rPr lang="en-US" altLang="zh-CN" kern="100" dirty="0" smtClean="0"/>
              <a:t>β</a:t>
            </a:r>
            <a:r>
              <a:rPr lang="en-US" altLang="zh-CN" kern="100" baseline="-25000" dirty="0" smtClean="0"/>
              <a:t>2</a:t>
            </a:r>
            <a:r>
              <a:rPr lang="en-US" altLang="zh-CN" kern="100" dirty="0" smtClean="0"/>
              <a:t> r</a:t>
            </a:r>
            <a:r>
              <a:rPr lang="en-US" altLang="zh-CN" kern="100" baseline="-25000" dirty="0" smtClean="0"/>
              <a:t>2</a:t>
            </a:r>
            <a:r>
              <a:rPr lang="en-US" altLang="zh-CN" kern="100" dirty="0" smtClean="0"/>
              <a:t> 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；</a:t>
            </a:r>
            <a:r>
              <a:rPr lang="en-US" altLang="zh-CN" kern="100" dirty="0" smtClean="0"/>
              <a:t>r</a:t>
            </a:r>
            <a:r>
              <a:rPr lang="en-US" altLang="zh-CN" kern="100" baseline="-25000" dirty="0" smtClean="0"/>
              <a:t>1</a:t>
            </a:r>
            <a:r>
              <a:rPr lang="en-US" altLang="zh-CN" kern="100" dirty="0" smtClean="0"/>
              <a:t>/r</a:t>
            </a:r>
            <a:r>
              <a:rPr lang="en-US" altLang="zh-CN" kern="100" baseline="-25000" dirty="0" smtClean="0"/>
              <a:t>2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＝</a:t>
            </a:r>
            <a:r>
              <a:rPr lang="en-US" altLang="zh-CN" kern="100" dirty="0" smtClean="0"/>
              <a:t>Z</a:t>
            </a:r>
            <a:r>
              <a:rPr lang="en-US" altLang="zh-CN" kern="100" baseline="-25000" dirty="0" smtClean="0"/>
              <a:t>1</a:t>
            </a:r>
            <a:r>
              <a:rPr lang="en-US" altLang="zh-CN" kern="100" dirty="0" smtClean="0"/>
              <a:t>/ Z</a:t>
            </a:r>
            <a:r>
              <a:rPr lang="en-US" altLang="zh-CN" kern="100" baseline="-25000" dirty="0" smtClean="0"/>
              <a:t>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85861" y="5022727"/>
            <a:ext cx="1505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Q’r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J</a:t>
            </a:r>
            <a:r>
              <a:rPr lang="en-US" altLang="zh-CN" kern="100" baseline="-25000" dirty="0"/>
              <a:t>2</a:t>
            </a:r>
            <a:r>
              <a:rPr lang="en-US" altLang="zh-CN" kern="100" dirty="0"/>
              <a:t>β</a:t>
            </a:r>
            <a:r>
              <a:rPr lang="en-US" altLang="zh-CN" kern="100" baseline="-25000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60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836712"/>
            <a:ext cx="2799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776145"/>
              </p:ext>
            </p:extLst>
          </p:nvPr>
        </p:nvGraphicFramePr>
        <p:xfrm>
          <a:off x="2765034" y="1145436"/>
          <a:ext cx="491520" cy="46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26" name="Equation" r:id="rId4" imgW="241200" imgH="228600" progId="Equation.DSMT4">
                  <p:embed/>
                </p:oleObj>
              </mc:Choice>
              <mc:Fallback>
                <p:oleObj name="Equation" r:id="rId4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5034" y="1145436"/>
                        <a:ext cx="491520" cy="46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99592" y="206084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解方程得：</a:t>
            </a:r>
          </a:p>
        </p:txBody>
      </p:sp>
      <p:pic>
        <p:nvPicPr>
          <p:cNvPr id="130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59903"/>
            <a:ext cx="1865293" cy="9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99592" y="35142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将具体数值代入：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3005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40" y="3514262"/>
            <a:ext cx="3394887" cy="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40" y="4449959"/>
            <a:ext cx="4793029" cy="72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40" y="5380278"/>
            <a:ext cx="4007884" cy="73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51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A774CEE7-2DB1-4BAF-AE27-F507491F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3D2B6D75-162B-4589-886D-02FD302C757E}"/>
              </a:ext>
            </a:extLst>
          </p:cNvPr>
          <p:cNvSpPr txBox="1"/>
          <p:nvPr/>
        </p:nvSpPr>
        <p:spPr>
          <a:xfrm>
            <a:off x="59226" y="941589"/>
            <a:ext cx="6316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highlight>
                  <a:srgbClr val="00FF00"/>
                </a:highlight>
              </a:rPr>
              <a:t>第二类问题：力矩需要积分，仍为常数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187332" cy="17738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05" y="3789040"/>
            <a:ext cx="53244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FE1FCB21-BFD6-4AB4-A643-E78ED106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50FAB98-68DC-47CF-8881-55EF0F0E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20688"/>
            <a:ext cx="6848252" cy="20785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4722E05-8B2A-4B52-8E9B-7B18577DC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80929"/>
            <a:ext cx="4900474" cy="2837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8501439-C37D-4E88-A03A-B671D5DE4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776340"/>
            <a:ext cx="5904656" cy="8210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A47BB4F-C340-4703-9710-0275998D3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3429000"/>
            <a:ext cx="435123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4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E93FADB1-A03E-4274-8779-16E8DEDF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EB36479-FD9E-4E4C-95B4-5F7507F39DAB}"/>
              </a:ext>
            </a:extLst>
          </p:cNvPr>
          <p:cNvSpPr txBox="1"/>
          <p:nvPr/>
        </p:nvSpPr>
        <p:spPr>
          <a:xfrm>
            <a:off x="395536" y="5744869"/>
            <a:ext cx="55451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 smtClean="0">
                <a:solidFill>
                  <a:srgbClr val="0000CC"/>
                </a:solidFill>
              </a:rPr>
              <a:t>匀减速转动吗？停止时转</a:t>
            </a:r>
            <a:r>
              <a:rPr lang="zh-CN" altLang="en-US" sz="2600" b="1" dirty="0">
                <a:solidFill>
                  <a:srgbClr val="0000CC"/>
                </a:solidFill>
              </a:rPr>
              <a:t>过的</a:t>
            </a:r>
            <a:r>
              <a:rPr lang="zh-CN" altLang="en-US" sz="2600" b="1" dirty="0" smtClean="0">
                <a:solidFill>
                  <a:srgbClr val="0000CC"/>
                </a:solidFill>
              </a:rPr>
              <a:t>角度？</a:t>
            </a:r>
            <a:endParaRPr lang="zh-CN" altLang="en-US" sz="2600" b="1" dirty="0">
              <a:solidFill>
                <a:srgbClr val="0000CC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86881"/>
            <a:ext cx="5448300" cy="4066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C8D5932-FCB8-46CD-980D-F5E1E392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01008"/>
            <a:ext cx="4186485" cy="20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415122"/>
              </p:ext>
            </p:extLst>
          </p:nvPr>
        </p:nvGraphicFramePr>
        <p:xfrm>
          <a:off x="4622800" y="2556892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35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2800" y="2556892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527833"/>
              </p:ext>
            </p:extLst>
          </p:nvPr>
        </p:nvGraphicFramePr>
        <p:xfrm>
          <a:off x="1956004" y="3077519"/>
          <a:ext cx="3957893" cy="573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36" name="Equation" r:id="rId5" imgW="1752480" imgH="253800" progId="Equation.DSMT4">
                  <p:embed/>
                </p:oleObj>
              </mc:Choice>
              <mc:Fallback>
                <p:oleObj name="Equation" r:id="rId5" imgW="1752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6004" y="3077519"/>
                        <a:ext cx="3957893" cy="573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1627751" y="5786100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轴的转动惯量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912824" y="3609068"/>
            <a:ext cx="2062319" cy="2801462"/>
            <a:chOff x="6882693" y="2194910"/>
            <a:chExt cx="2062319" cy="2801462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983091"/>
                </p:ext>
              </p:extLst>
            </p:nvPr>
          </p:nvGraphicFramePr>
          <p:xfrm>
            <a:off x="7613195" y="2194910"/>
            <a:ext cx="303212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037" name="Equation" r:id="rId7" imgW="126720" imgH="126720" progId="Equation.DSMT4">
                    <p:embed/>
                  </p:oleObj>
                </mc:Choice>
                <mc:Fallback>
                  <p:oleObj name="Equation" r:id="rId7" imgW="126720" imgH="1267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613195" y="2194910"/>
                          <a:ext cx="303212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组合 24"/>
            <p:cNvGrpSpPr/>
            <p:nvPr/>
          </p:nvGrpSpPr>
          <p:grpSpPr>
            <a:xfrm>
              <a:off x="6882693" y="2530064"/>
              <a:ext cx="2062319" cy="2466308"/>
              <a:chOff x="5266027" y="1597676"/>
              <a:chExt cx="2817043" cy="3657951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6027" y="1597676"/>
                <a:ext cx="2817043" cy="3657951"/>
              </a:xfrm>
              <a:prstGeom prst="rect">
                <a:avLst/>
              </a:prstGeom>
            </p:spPr>
          </p:pic>
          <p:graphicFrame>
            <p:nvGraphicFramePr>
              <p:cNvPr id="31" name="对象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7328492"/>
                  </p:ext>
                </p:extLst>
              </p:nvPr>
            </p:nvGraphicFramePr>
            <p:xfrm>
              <a:off x="6743919" y="2891217"/>
              <a:ext cx="245357" cy="3189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2038" name="Equation" r:id="rId10" imgW="126720" imgH="164880" progId="Equation.DSMT4">
                      <p:embed/>
                    </p:oleObj>
                  </mc:Choice>
                  <mc:Fallback>
                    <p:oleObj name="Equation" r:id="rId10" imgW="126720" imgH="164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743919" y="2891217"/>
                            <a:ext cx="245357" cy="31896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6" name="直接箭头连接符 25"/>
            <p:cNvCxnSpPr/>
            <p:nvPr/>
          </p:nvCxnSpPr>
          <p:spPr bwMode="auto">
            <a:xfrm flipV="1">
              <a:off x="7913504" y="2487579"/>
              <a:ext cx="348" cy="243093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1617818"/>
                </p:ext>
              </p:extLst>
            </p:nvPr>
          </p:nvGraphicFramePr>
          <p:xfrm>
            <a:off x="8120456" y="3038133"/>
            <a:ext cx="258763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039" name="Equation" r:id="rId12" imgW="114120" imgH="228600" progId="Equation.DSMT4">
                    <p:embed/>
                  </p:oleObj>
                </mc:Choice>
                <mc:Fallback>
                  <p:oleObj name="Equation" r:id="rId12" imgW="11412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8120456" y="3038133"/>
                          <a:ext cx="258763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0895374"/>
                </p:ext>
              </p:extLst>
            </p:nvPr>
          </p:nvGraphicFramePr>
          <p:xfrm>
            <a:off x="7993582" y="2772912"/>
            <a:ext cx="323421" cy="4486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040" name="Equation" r:id="rId14" imgW="164880" imgH="228600" progId="Equation.DSMT4">
                    <p:embed/>
                  </p:oleObj>
                </mc:Choice>
                <mc:Fallback>
                  <p:oleObj name="Equation" r:id="rId14" imgW="164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993582" y="2772912"/>
                          <a:ext cx="323421" cy="4486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椭圆 28"/>
            <p:cNvSpPr/>
            <p:nvPr/>
          </p:nvSpPr>
          <p:spPr bwMode="auto">
            <a:xfrm>
              <a:off x="8407246" y="2997242"/>
              <a:ext cx="53186" cy="7269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925086"/>
              </p:ext>
            </p:extLst>
          </p:nvPr>
        </p:nvGraphicFramePr>
        <p:xfrm>
          <a:off x="1444386" y="2524013"/>
          <a:ext cx="5158453" cy="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41" name="Equation" r:id="rId16" imgW="2311200" imgH="253800" progId="Equation.DSMT4">
                  <p:embed/>
                </p:oleObj>
              </mc:Choice>
              <mc:Fallback>
                <p:oleObj name="Equation" r:id="rId16" imgW="2311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44386" y="2524013"/>
                        <a:ext cx="5158453" cy="56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026708"/>
              </p:ext>
            </p:extLst>
          </p:nvPr>
        </p:nvGraphicFramePr>
        <p:xfrm>
          <a:off x="827585" y="3738493"/>
          <a:ext cx="5650327" cy="545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42" name="Equation" r:id="rId18" imgW="2895480" imgH="279360" progId="Equation.DSMT4">
                  <p:embed/>
                </p:oleObj>
              </mc:Choice>
              <mc:Fallback>
                <p:oleObj name="Equation" r:id="rId18" imgW="2895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27585" y="3738493"/>
                        <a:ext cx="5650327" cy="545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351867"/>
              </p:ext>
            </p:extLst>
          </p:nvPr>
        </p:nvGraphicFramePr>
        <p:xfrm>
          <a:off x="1956004" y="5034167"/>
          <a:ext cx="2041373" cy="618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43" name="Equation" r:id="rId20" imgW="838080" imgH="253800" progId="Equation.DSMT4">
                  <p:embed/>
                </p:oleObj>
              </mc:Choice>
              <mc:Fallback>
                <p:oleObj name="Equation" r:id="rId20" imgW="838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56004" y="5034167"/>
                        <a:ext cx="2041373" cy="618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/>
          <p:cNvSpPr/>
          <p:nvPr/>
        </p:nvSpPr>
        <p:spPr>
          <a:xfrm>
            <a:off x="747165" y="446941"/>
            <a:ext cx="3595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kern="1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刚体</a:t>
            </a:r>
            <a:r>
              <a:rPr lang="zh-CN" altLang="en-US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对轴的角动量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7400" y="6218148"/>
            <a:ext cx="7186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kern="1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由质量对轴的分布决定，与转动状态无关。</a:t>
            </a:r>
            <a:endParaRPr lang="zh-CN" altLang="en-US" sz="28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371734"/>
              </p:ext>
            </p:extLst>
          </p:nvPr>
        </p:nvGraphicFramePr>
        <p:xfrm>
          <a:off x="1784700" y="4353230"/>
          <a:ext cx="2720762" cy="611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44" name="Equation" r:id="rId22" imgW="1130040" imgH="253800" progId="Equation.DSMT4">
                  <p:embed/>
                </p:oleObj>
              </mc:Choice>
              <mc:Fallback>
                <p:oleObj name="Equation" r:id="rId22" imgW="1130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784700" y="4353230"/>
                        <a:ext cx="2720762" cy="611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0CC0DAB3-B79F-4428-A532-8A1044919E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6872" y="981402"/>
            <a:ext cx="7497897" cy="145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54AA66F0-CFC5-4A7D-9493-EF2FFBE79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FFA9C58-E7C5-44CA-A2EB-95FD9A5A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85442"/>
            <a:ext cx="4333875" cy="2571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42E2DB1-BC32-409D-8567-2FF3CD72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6" y="736084"/>
            <a:ext cx="7884368" cy="19008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EB36479-FD9E-4E4C-95B4-5F7507F39DAB}"/>
              </a:ext>
            </a:extLst>
          </p:cNvPr>
          <p:cNvSpPr txBox="1"/>
          <p:nvPr/>
        </p:nvSpPr>
        <p:spPr>
          <a:xfrm>
            <a:off x="-43775" y="2564904"/>
            <a:ext cx="30315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solidFill>
                  <a:srgbClr val="0000CC"/>
                </a:solidFill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</a:rPr>
              <a:t>3</a:t>
            </a:r>
            <a:r>
              <a:rPr lang="zh-CN" altLang="en-US" sz="2600" b="1" dirty="0">
                <a:solidFill>
                  <a:srgbClr val="0000CC"/>
                </a:solidFill>
              </a:rPr>
              <a:t>）转过的角度。</a:t>
            </a:r>
          </a:p>
        </p:txBody>
      </p:sp>
    </p:spTree>
    <p:extLst>
      <p:ext uri="{BB962C8B-B14F-4D97-AF65-F5344CB8AC3E}">
        <p14:creationId xmlns:p14="http://schemas.microsoft.com/office/powerpoint/2010/main" val="27485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F86E2C9A-974A-49D3-BFBB-9027038C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EA4C1E7-F4F0-4C70-9076-F5CFA7D2D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7056784" cy="17093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32094E9-2340-4EE7-904E-7F980E8A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80708"/>
            <a:ext cx="5256584" cy="29454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B8E25AD-4978-4042-8845-B8A30A65E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276872"/>
            <a:ext cx="3469779" cy="2058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42DD6760-C1C5-4D4C-8CD3-668A76A23DE5}"/>
              </a:ext>
            </a:extLst>
          </p:cNvPr>
          <p:cNvSpPr txBox="1"/>
          <p:nvPr/>
        </p:nvSpPr>
        <p:spPr>
          <a:xfrm>
            <a:off x="562701" y="5848807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（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）</a:t>
            </a:r>
            <a:r>
              <a:rPr lang="zh-CN" altLang="en-US" sz="2800" b="1" i="1" dirty="0">
                <a:sym typeface="Symbol" panose="05050102010706020507" pitchFamily="18" charset="2"/>
              </a:rPr>
              <a:t></a:t>
            </a:r>
            <a:r>
              <a:rPr lang="en-US" altLang="zh-CN" sz="2800" b="1" baseline="30000" dirty="0">
                <a:sym typeface="Symbol" panose="05050102010706020507" pitchFamily="18" charset="2"/>
              </a:rPr>
              <a:t>2 </a:t>
            </a:r>
            <a:r>
              <a:rPr lang="en-US" altLang="zh-CN" sz="2800" b="1" i="1" dirty="0">
                <a:sym typeface="Symbol" panose="05050102010706020507" pitchFamily="18" charset="2"/>
              </a:rPr>
              <a:t>=</a:t>
            </a:r>
            <a:r>
              <a:rPr lang="zh-CN" altLang="en-US" sz="2800" b="1" i="1" dirty="0">
                <a:sym typeface="Symbol" panose="05050102010706020507" pitchFamily="18" charset="2"/>
              </a:rPr>
              <a:t> </a:t>
            </a:r>
            <a:r>
              <a:rPr lang="en-US" altLang="zh-CN" sz="2800" b="1" baseline="30000" dirty="0">
                <a:sym typeface="Symbol" panose="05050102010706020507" pitchFamily="18" charset="2"/>
              </a:rPr>
              <a:t> </a:t>
            </a:r>
            <a:r>
              <a:rPr lang="en-US" altLang="zh-CN" sz="2800" b="1" baseline="-25000" dirty="0">
                <a:sym typeface="Symbol" panose="05050102010706020507" pitchFamily="18" charset="2"/>
              </a:rPr>
              <a:t>o</a:t>
            </a:r>
            <a:r>
              <a:rPr lang="en-US" altLang="zh-CN" sz="2800" b="1" baseline="30000" dirty="0">
                <a:sym typeface="Symbol" panose="05050102010706020507" pitchFamily="18" charset="2"/>
              </a:rPr>
              <a:t>2  </a:t>
            </a:r>
            <a:r>
              <a:rPr lang="en-US" altLang="zh-CN" sz="2800" b="1" i="1" dirty="0">
                <a:sym typeface="Symbol" panose="05050102010706020507" pitchFamily="18" charset="2"/>
              </a:rPr>
              <a:t>+ </a:t>
            </a:r>
            <a:r>
              <a:rPr lang="en-US" altLang="zh-CN" sz="2800" b="1" dirty="0">
                <a:sym typeface="Symbol" panose="05050102010706020507" pitchFamily="18" charset="2"/>
              </a:rPr>
              <a:t>2</a:t>
            </a:r>
            <a:r>
              <a:rPr lang="en-US" altLang="zh-CN" sz="2800" b="1" i="1" dirty="0">
                <a:sym typeface="Symbol" panose="05050102010706020507" pitchFamily="18" charset="2"/>
              </a:rPr>
              <a:t></a:t>
            </a:r>
            <a:endParaRPr lang="zh-CN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76567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8CEDC249-A49B-4455-A573-8D2605DB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62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2F26687-70F1-4C3E-B92C-5E80BE4E9255}"/>
              </a:ext>
            </a:extLst>
          </p:cNvPr>
          <p:cNvSpPr txBox="1"/>
          <p:nvPr/>
        </p:nvSpPr>
        <p:spPr>
          <a:xfrm>
            <a:off x="0" y="634074"/>
            <a:ext cx="7337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highlight>
                  <a:srgbClr val="00FF00"/>
                </a:highlight>
              </a:rPr>
              <a:t>第三类问题：力矩不是常数，与角速度</a:t>
            </a:r>
            <a:r>
              <a:rPr lang="el-GR" altLang="zh-CN" sz="3200" b="1" i="1" dirty="0">
                <a:highlight>
                  <a:srgbClr val="00FF00"/>
                </a:highlight>
              </a:rPr>
              <a:t>ω</a:t>
            </a:r>
            <a:r>
              <a:rPr lang="zh-CN" altLang="en-US" sz="2800" b="1" dirty="0">
                <a:highlight>
                  <a:srgbClr val="00FF00"/>
                </a:highlight>
              </a:rPr>
              <a:t>有关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7" y="1340768"/>
            <a:ext cx="8044383" cy="22433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5" y="3883167"/>
            <a:ext cx="83153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6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35F30FC2-E104-4F97-A352-2C629C90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7D56B42-5E53-4BF9-8D62-B9A38C80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221088"/>
            <a:ext cx="6120680" cy="2386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528E9CA-70DA-46CA-B827-6E3A95F5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48680"/>
            <a:ext cx="6120680" cy="5794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9D3983C-A74C-4FB1-AD24-72564D182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268760"/>
            <a:ext cx="1728192" cy="5004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08F1EB7-BCF7-4DBD-8DB5-13D275F8B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1781859"/>
            <a:ext cx="4556919" cy="5780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EF79BEC-D093-45FF-84FC-EEE045F37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056" y="2344713"/>
            <a:ext cx="2317031" cy="5141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4D71988-69DA-41B1-B8EB-985F8BF46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3117779"/>
            <a:ext cx="720080" cy="622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670B313-F043-4588-A63F-5E077862E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971" y="2969832"/>
            <a:ext cx="2594025" cy="8413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A490B8F-F581-499C-B9D4-D90A65AF2C6D}"/>
              </a:ext>
            </a:extLst>
          </p:cNvPr>
          <p:cNvSpPr txBox="1"/>
          <p:nvPr/>
        </p:nvSpPr>
        <p:spPr>
          <a:xfrm>
            <a:off x="5242769" y="2239093"/>
            <a:ext cx="352789" cy="5257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altLang="zh-CN" sz="3200" b="1" i="1" dirty="0"/>
              <a:t>β</a:t>
            </a:r>
            <a:endParaRPr lang="zh-CN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155364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68E4016F-212A-46EE-BA5F-EA4F0D99B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64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2499B88-3BE7-415E-8C63-A10FBC76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81331"/>
            <a:ext cx="7220251" cy="24567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610CA39-E89A-438B-AF42-2DE3E820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376348"/>
            <a:ext cx="4824536" cy="11288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103D1EC-52F0-4F5D-9104-F1FBD4EF0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79" y="5570014"/>
            <a:ext cx="3095326" cy="5585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8DE6DB6-76A2-4157-9893-DBAF3B3FC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5709768"/>
            <a:ext cx="4750296" cy="9115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763006"/>
            <a:ext cx="75723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40772BB0-5420-4CFC-851C-5B1C6423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65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7920880" cy="26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9442F802-398C-4E6D-A35A-D861D425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66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468842F-3E90-4F17-8D0E-262F1927E2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5616" y="2140120"/>
            <a:ext cx="5904656" cy="352112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A100B30-A483-4932-B1B9-C3B69BA17769}"/>
              </a:ext>
            </a:extLst>
          </p:cNvPr>
          <p:cNvGrpSpPr/>
          <p:nvPr/>
        </p:nvGrpSpPr>
        <p:grpSpPr>
          <a:xfrm>
            <a:off x="1475656" y="834897"/>
            <a:ext cx="5904656" cy="1153943"/>
            <a:chOff x="1475656" y="834897"/>
            <a:chExt cx="5904656" cy="1153943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E7CE6569-60D3-4E30-9583-A7514BCD73E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834897"/>
              <a:ext cx="5904656" cy="115394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1D143E69-5C4E-4DB1-A0E3-6FC6A892641A}"/>
                </a:ext>
              </a:extLst>
            </p:cNvPr>
            <p:cNvSpPr txBox="1"/>
            <p:nvPr/>
          </p:nvSpPr>
          <p:spPr>
            <a:xfrm>
              <a:off x="4190164" y="1119480"/>
              <a:ext cx="36901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altLang="zh-CN" sz="2800" i="1" dirty="0"/>
                <a:t>β</a:t>
              </a:r>
              <a:endParaRPr lang="zh-CN" altLang="en-US" sz="2800" i="1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400E414-A717-4620-8403-436AFC9ADC1C}"/>
              </a:ext>
            </a:extLst>
          </p:cNvPr>
          <p:cNvSpPr/>
          <p:nvPr/>
        </p:nvSpPr>
        <p:spPr>
          <a:xfrm>
            <a:off x="1259632" y="5761493"/>
            <a:ext cx="34227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ea typeface="等线" panose="02010600030101010101" pitchFamily="2" charset="-122"/>
                <a:cs typeface="Times New Roman" panose="02020603050405020304" pitchFamily="18" charset="0"/>
              </a:rPr>
              <a:t>【转过的角度</a:t>
            </a:r>
            <a:r>
              <a:rPr lang="en-US" altLang="zh-CN" sz="2800" b="1" dirty="0"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ea typeface="等线" panose="02010600030101010101" pitchFamily="2" charset="-122"/>
              </a:rPr>
              <a:t>θ </a:t>
            </a:r>
            <a:r>
              <a:rPr lang="zh-CN" altLang="en-US" sz="2800" dirty="0">
                <a:ea typeface="等线" panose="02010600030101010101" pitchFamily="2" charset="-122"/>
              </a:rPr>
              <a:t>？</a:t>
            </a:r>
            <a:r>
              <a:rPr lang="zh-CN" altLang="zh-CN" sz="2800" b="1" dirty="0">
                <a:ea typeface="等线" panose="02010600030101010101" pitchFamily="2" charset="-122"/>
                <a:cs typeface="Times New Roman" panose="02020603050405020304" pitchFamily="18" charset="0"/>
              </a:rPr>
              <a:t>】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E867DF6A-D819-4A82-9671-98E045242A1C}"/>
              </a:ext>
            </a:extLst>
          </p:cNvPr>
          <p:cNvSpPr txBox="1"/>
          <p:nvPr/>
        </p:nvSpPr>
        <p:spPr>
          <a:xfrm>
            <a:off x="2267744" y="1321604"/>
            <a:ext cx="5228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800" i="1" dirty="0"/>
              <a:t>J</a:t>
            </a:r>
            <a:r>
              <a:rPr lang="el-GR" altLang="zh-CN" sz="2800" i="1" dirty="0"/>
              <a:t>β</a:t>
            </a:r>
            <a:endParaRPr lang="zh-CN" altLang="en-US" sz="2800" i="1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62A04F7-0AD2-469F-B70A-7973D3E1FDB0}"/>
              </a:ext>
            </a:extLst>
          </p:cNvPr>
          <p:cNvSpPr txBox="1"/>
          <p:nvPr/>
        </p:nvSpPr>
        <p:spPr>
          <a:xfrm>
            <a:off x="1808572" y="2833772"/>
            <a:ext cx="5228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800" i="1" dirty="0"/>
              <a:t>J</a:t>
            </a:r>
            <a:r>
              <a:rPr lang="el-GR" altLang="zh-CN" sz="2800" i="1" dirty="0"/>
              <a:t>β</a:t>
            </a:r>
            <a:endParaRPr lang="zh-CN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0827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55745E9-2B1E-4032-9EEE-C7E25183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67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8EC5376-B744-42D7-844E-C6AAF48C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95" y="3573017"/>
            <a:ext cx="3528193" cy="31683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29866"/>
            <a:ext cx="8153400" cy="2343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63" y="3645024"/>
            <a:ext cx="4695825" cy="2695575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 bwMode="auto">
          <a:xfrm>
            <a:off x="488504" y="293346"/>
            <a:ext cx="7772400" cy="9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§6.</a:t>
            </a:r>
            <a:r>
              <a:rPr lang="zh-CN" altLang="en-US" sz="3600" kern="0" dirty="0">
                <a:latin typeface="仿宋" panose="02010609060101010101" pitchFamily="49" charset="-122"/>
                <a:ea typeface="仿宋" panose="02010609060101010101" pitchFamily="49" charset="-122"/>
              </a:rPr>
              <a:t>刚体定轴转动的动能与动能定理</a:t>
            </a:r>
          </a:p>
        </p:txBody>
      </p:sp>
    </p:spTree>
    <p:extLst>
      <p:ext uri="{BB962C8B-B14F-4D97-AF65-F5344CB8AC3E}">
        <p14:creationId xmlns:p14="http://schemas.microsoft.com/office/powerpoint/2010/main" val="18093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4FC8E6D-0E59-4EF6-9E93-FFA8995A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2" y="901129"/>
            <a:ext cx="8658472" cy="552350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A564756-5E57-4C6B-9C49-A0646133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68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8EC5376-B744-42D7-844E-C6AAF48C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95" y="3573017"/>
            <a:ext cx="352819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5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3F9FF53-B593-45DD-A1B6-B7AE54CBA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69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EACFA25-C5A5-4375-BABB-8FB10B69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48397"/>
            <a:ext cx="4104456" cy="11372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3351C8-3FD0-4CBC-A1D8-EA24B219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3" y="2071500"/>
            <a:ext cx="1008112" cy="528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32B7CB5-4310-4915-892B-1E3F8D1B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087" y="1858297"/>
            <a:ext cx="2530593" cy="9547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EF8D18F-FE36-4A7D-A613-59867285A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098972"/>
            <a:ext cx="6869645" cy="33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2861743" y="6852075"/>
            <a:ext cx="1905000" cy="457200"/>
          </a:xfrm>
        </p:spPr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429640"/>
              </p:ext>
            </p:extLst>
          </p:nvPr>
        </p:nvGraphicFramePr>
        <p:xfrm>
          <a:off x="2740042" y="4013161"/>
          <a:ext cx="917973" cy="689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89" name="Equation" r:id="rId4" imgW="520560" imgH="393480" progId="Equation.DSMT4">
                  <p:embed/>
                </p:oleObj>
              </mc:Choice>
              <mc:Fallback>
                <p:oleObj name="Equation" r:id="rId4" imgW="52056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42" y="4013161"/>
                        <a:ext cx="917973" cy="6895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980887"/>
              </p:ext>
            </p:extLst>
          </p:nvPr>
        </p:nvGraphicFramePr>
        <p:xfrm>
          <a:off x="1630625" y="5058471"/>
          <a:ext cx="153828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90" name="Equation" r:id="rId6" imgW="901440" imgH="253800" progId="Equation.DSMT4">
                  <p:embed/>
                </p:oleObj>
              </mc:Choice>
              <mc:Fallback>
                <p:oleObj name="Equation" r:id="rId6" imgW="901440" imgH="253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625" y="5058471"/>
                        <a:ext cx="1538287" cy="438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26738" y="4124196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其中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18761" y="4092899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为角加速度，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084978" y="5013349"/>
            <a:ext cx="40318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轴方向上的和外力矩。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051064"/>
              </p:ext>
            </p:extLst>
          </p:nvPr>
        </p:nvGraphicFramePr>
        <p:xfrm>
          <a:off x="1755570" y="5921307"/>
          <a:ext cx="1363193" cy="48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91" name="Equation" r:id="rId8" imgW="647640" imgH="228600" progId="Equation.DSMT4">
                  <p:embed/>
                </p:oleObj>
              </mc:Choice>
              <mc:Fallback>
                <p:oleObj name="Equation" r:id="rId8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5570" y="5921307"/>
                        <a:ext cx="1363193" cy="48112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12320703" y="601024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刚体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定理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3044" y="863691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定轴转动定律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60723" y="153675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定轴转动角动量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446346"/>
              </p:ext>
            </p:extLst>
          </p:nvPr>
        </p:nvGraphicFramePr>
        <p:xfrm>
          <a:off x="4624797" y="1561167"/>
          <a:ext cx="1559219" cy="610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92" name="Equation" r:id="rId10" imgW="583920" imgH="228600" progId="Equation.DSMT4">
                  <p:embed/>
                </p:oleObj>
              </mc:Choice>
              <mc:Fallback>
                <p:oleObj name="Equation" r:id="rId10" imgW="583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24797" y="1561167"/>
                        <a:ext cx="1559219" cy="610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1560723" y="2255147"/>
            <a:ext cx="4314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刚体角动量定理（对</a:t>
            </a:r>
            <a:r>
              <a:rPr lang="en-US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轴）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528061"/>
              </p:ext>
            </p:extLst>
          </p:nvPr>
        </p:nvGraphicFramePr>
        <p:xfrm>
          <a:off x="1651569" y="2955774"/>
          <a:ext cx="4649458" cy="8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93" name="Equation" r:id="rId12" imgW="2247840" imgH="393480" progId="Equation.DSMT4">
                  <p:embed/>
                </p:oleObj>
              </mc:Choice>
              <mc:Fallback>
                <p:oleObj name="Equation" r:id="rId12" imgW="22478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51569" y="2955774"/>
                        <a:ext cx="4649458" cy="81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3609134" y="589837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定轴转动定律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7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27495DD-3DB2-4B05-B4E0-69E876B2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70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55CBA4D-2171-4C97-A8D9-06488F91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9" y="1052736"/>
            <a:ext cx="8952482" cy="51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2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0C48F83-3E90-442E-B245-4099EECB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15809" y="6381328"/>
            <a:ext cx="1905000" cy="457200"/>
          </a:xfrm>
        </p:spPr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71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5183C66-DAB6-4ACE-B622-AEB46966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5" y="2636912"/>
            <a:ext cx="5985737" cy="19996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6B4EE12-A33E-4C6F-B81E-65F94ED7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309660"/>
            <a:ext cx="8132538" cy="2359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76672"/>
            <a:ext cx="8856984" cy="2019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F86E30B-94D9-4C25-A847-4B5D2CE34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466" y="937072"/>
            <a:ext cx="3029343" cy="3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6CA0FE4-A8EF-4655-A506-3FA52DF1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32100-DCC0-4624-972A-88CCBC8A7E77}" type="slidenum">
              <a:rPr lang="en-US" altLang="zh-CN" smtClean="0"/>
              <a:pPr>
                <a:defRPr/>
              </a:pPr>
              <a:t>72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38422E0-6599-4C14-A264-9A39F095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4" y="836712"/>
            <a:ext cx="8820472" cy="15434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80060E5-6A98-4347-9FFF-E5352CF81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941168"/>
            <a:ext cx="6211924" cy="1307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B7A5F00-8DB7-44A2-B828-0B4222F25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20888"/>
            <a:ext cx="8292320" cy="20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43890" y="726600"/>
            <a:ext cx="5303548" cy="5453082"/>
          </a:xfrm>
        </p:spPr>
        <p:txBody>
          <a:bodyPr/>
          <a:lstStyle/>
          <a:p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个质点组成的刚体，质点</a:t>
            </a:r>
            <a:r>
              <a:rPr lang="en-US" altLang="zh-CN" sz="2400" i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en-US" altLang="zh-CN" sz="2400" i="1" baseline="-25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623324"/>
            <a:ext cx="3268329" cy="222939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826559" y="2595742"/>
          <a:ext cx="4650793" cy="1256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11" name="Equation" r:id="rId4" imgW="2349360" imgH="634680" progId="Equation.DSMT4">
                  <p:embed/>
                </p:oleObj>
              </mc:Choice>
              <mc:Fallback>
                <p:oleObj name="Equation" r:id="rId4" imgW="23493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6559" y="2595742"/>
                        <a:ext cx="4650793" cy="1256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83568" y="3883114"/>
            <a:ext cx="23391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刚体的转动能：</a:t>
            </a:r>
            <a:endParaRPr lang="en-US" altLang="zh-CN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017004"/>
              </p:ext>
            </p:extLst>
          </p:nvPr>
        </p:nvGraphicFramePr>
        <p:xfrm>
          <a:off x="823913" y="4467225"/>
          <a:ext cx="324802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12" name="Equation" r:id="rId6" imgW="1663560" imgH="431640" progId="Equation.DSMT4">
                  <p:embed/>
                </p:oleObj>
              </mc:Choice>
              <mc:Fallback>
                <p:oleObj name="Equation" r:id="rId6" imgW="1663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3913" y="4467225"/>
                        <a:ext cx="3248025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688464" y="552031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与质点动能对比：</a:t>
            </a:r>
            <a:endParaRPr lang="zh-CN" altLang="en-US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3395664" y="5403300"/>
          <a:ext cx="1403247" cy="776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13" name="Equation" r:id="rId8" imgW="711000" imgH="393480" progId="Equation.DSMT4">
                  <p:embed/>
                </p:oleObj>
              </mc:Choice>
              <mc:Fallback>
                <p:oleObj name="Equation" r:id="rId8" imgW="711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5664" y="5403300"/>
                        <a:ext cx="1403247" cy="776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39552" y="782924"/>
            <a:ext cx="451277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lnSpc>
                <a:spcPct val="125000"/>
              </a:lnSpc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、刚体定轴转动的转动能</a:t>
            </a:r>
            <a:endParaRPr lang="en-US" altLang="zh-CN" sz="2800" b="1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24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74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39552" y="782924"/>
            <a:ext cx="415209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lnSpc>
                <a:spcPct val="125000"/>
              </a:lnSpc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、定轴转动的动能定理</a:t>
            </a:r>
            <a:endParaRPr lang="en-US" altLang="zh-CN" sz="2800" b="1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刚体转动定理：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370911"/>
              </p:ext>
            </p:extLst>
          </p:nvPr>
        </p:nvGraphicFramePr>
        <p:xfrm>
          <a:off x="3574057" y="1484785"/>
          <a:ext cx="1501999" cy="530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40" name="Equation" r:id="rId3" imgW="647640" imgH="228600" progId="Equation.DSMT4">
                  <p:embed/>
                </p:oleObj>
              </mc:Choice>
              <mc:Fallback>
                <p:oleObj name="Equation" r:id="rId3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4057" y="1484785"/>
                        <a:ext cx="1501999" cy="530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55576" y="23667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写成导数的形式：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57" y="2220694"/>
            <a:ext cx="4207731" cy="75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076056" y="2294767"/>
            <a:ext cx="3024336" cy="702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41791" y="3286905"/>
            <a:ext cx="5177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000000"/>
                </a:solidFill>
                <a:ea typeface="仿宋" panose="02010609060101010101" pitchFamily="49" charset="-122"/>
              </a:rPr>
              <a:t>作用在定轴转动刚体上的力</a:t>
            </a:r>
            <a:r>
              <a:rPr lang="en-US" altLang="zh-CN" dirty="0">
                <a:solidFill>
                  <a:srgbClr val="000000"/>
                </a:solidFill>
                <a:ea typeface="仿宋" panose="02010609060101010101" pitchFamily="49" charset="-122"/>
              </a:rPr>
              <a:t>F</a:t>
            </a:r>
            <a:r>
              <a:rPr lang="zh-CN" altLang="en-US" dirty="0">
                <a:solidFill>
                  <a:srgbClr val="000000"/>
                </a:solidFill>
                <a:ea typeface="仿宋" panose="02010609060101010101" pitchFamily="49" charset="-122"/>
              </a:rPr>
              <a:t>的</a:t>
            </a:r>
            <a:r>
              <a:rPr lang="zh-CN" altLang="en-US" dirty="0" smtClean="0">
                <a:solidFill>
                  <a:srgbClr val="000000"/>
                </a:solidFill>
                <a:ea typeface="仿宋" panose="02010609060101010101" pitchFamily="49" charset="-122"/>
              </a:rPr>
              <a:t>元功</a:t>
            </a:r>
            <a:r>
              <a:rPr lang="en-US" altLang="zh-CN" dirty="0" smtClean="0">
                <a:solidFill>
                  <a:srgbClr val="000000"/>
                </a:solidFill>
                <a:ea typeface="仿宋" panose="02010609060101010101" pitchFamily="49" charset="-122"/>
              </a:rPr>
              <a:t>: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178606"/>
              </p:ext>
            </p:extLst>
          </p:nvPr>
        </p:nvGraphicFramePr>
        <p:xfrm>
          <a:off x="3544171" y="3876057"/>
          <a:ext cx="5284620" cy="176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41" name="Equation" r:id="rId6" imgW="2438280" imgH="812520" progId="Equation.DSMT4">
                  <p:embed/>
                </p:oleObj>
              </mc:Choice>
              <mc:Fallback>
                <p:oleObj name="Equation" r:id="rId6" imgW="243828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44171" y="3876057"/>
                        <a:ext cx="5284620" cy="176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574057" y="5712166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力矩所作的功＝刚体转动动能的增量。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520" y="5020573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刚体转动的动能定理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61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75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291" y="5072505"/>
            <a:ext cx="4086225" cy="704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9552" y="2416391"/>
            <a:ext cx="7947101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动能定理：</a:t>
            </a:r>
            <a:r>
              <a:rPr lang="zh-CN" altLang="en-US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合外力矩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对刚体的功等于刚体转动动能的增量。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38493" y="3900319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对于刚体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内力作功总功为零！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r="25115"/>
          <a:stretch/>
        </p:blipFill>
        <p:spPr>
          <a:xfrm>
            <a:off x="2983102" y="3119363"/>
            <a:ext cx="3060000" cy="704850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82071"/>
              </p:ext>
            </p:extLst>
          </p:nvPr>
        </p:nvGraphicFramePr>
        <p:xfrm>
          <a:off x="1403648" y="492411"/>
          <a:ext cx="5472608" cy="1617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7" name="Equation" r:id="rId4" imgW="2920680" imgH="863280" progId="Equation.DSMT4">
                  <p:embed/>
                </p:oleObj>
              </mc:Choice>
              <mc:Fallback>
                <p:oleObj name="Equation" r:id="rId4" imgW="292068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492411"/>
                        <a:ext cx="5472608" cy="1617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3919468" y="167705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 smtClean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定轴转动刚体的转动动能</a:t>
            </a:r>
            <a:endParaRPr lang="zh-CN" altLang="en-US" b="1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4599" y="4478093"/>
            <a:ext cx="5147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kern="100" dirty="0" smtClean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注意它与质点系动能定理的区别：</a:t>
            </a:r>
            <a:endParaRPr lang="zh-CN" altLang="en-US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11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76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39552" y="782924"/>
            <a:ext cx="415209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lnSpc>
                <a:spcPct val="125000"/>
              </a:lnSpc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四</a:t>
            </a:r>
            <a:r>
              <a:rPr lang="zh-CN" altLang="en-US" sz="2800" b="1" dirty="0" smtClean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、定轴转动的功能原理</a:t>
            </a:r>
            <a:endParaRPr lang="en-US" altLang="zh-CN" sz="2800" b="1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1646" y="145050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质点系功能原理对刚体仍成立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28081"/>
              </p:ext>
            </p:extLst>
          </p:nvPr>
        </p:nvGraphicFramePr>
        <p:xfrm>
          <a:off x="1619672" y="2204864"/>
          <a:ext cx="465651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6" name="Equation" r:id="rId3" imgW="2463480" imgH="533160" progId="Equation.DSMT4">
                  <p:embed/>
                </p:oleObj>
              </mc:Choice>
              <mc:Fallback>
                <p:oleObj name="Equation" r:id="rId3" imgW="24634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2204864"/>
                        <a:ext cx="4656517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763688" y="2348880"/>
            <a:ext cx="432048" cy="29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2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保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1763688" y="2889811"/>
            <a:ext cx="57606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2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非保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1187624" y="3472870"/>
            <a:ext cx="6432321" cy="506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kern="100" dirty="0" smtClean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若只有保守力作功，系统机械能守恒。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85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77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755576" y="764704"/>
            <a:ext cx="343235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lnSpc>
                <a:spcPct val="125000"/>
              </a:lnSpc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四</a:t>
            </a:r>
            <a:r>
              <a:rPr lang="zh-CN" altLang="en-US" sz="2800" b="1" dirty="0" smtClean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sz="28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刚体</a:t>
            </a:r>
            <a:r>
              <a:rPr lang="zh-CN" altLang="en-US" sz="2800" b="1" dirty="0" smtClean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的重力势能</a:t>
            </a:r>
            <a:endParaRPr lang="en-US" altLang="zh-CN" sz="2800" b="1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83796" y="1450502"/>
            <a:ext cx="2843808" cy="2520280"/>
            <a:chOff x="6414" y="1707"/>
            <a:chExt cx="3135" cy="2850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7212" y="2277"/>
              <a:ext cx="1197" cy="68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6927" y="3816"/>
              <a:ext cx="199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V="1">
              <a:off x="6927" y="1878"/>
              <a:ext cx="0" cy="1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7953" y="2562"/>
              <a:ext cx="0" cy="1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8580" y="3702"/>
              <a:ext cx="969" cy="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6414" y="1707"/>
              <a:ext cx="969" cy="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7896" y="2847"/>
              <a:ext cx="969" cy="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r>
                <a:rPr kumimoji="0" lang="en-US" altLang="zh-CN" sz="16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811646" y="1450502"/>
            <a:ext cx="4572000" cy="968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n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个质点组成的刚体，某一质点的重力势能为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096512"/>
              </p:ext>
            </p:extLst>
          </p:nvPr>
        </p:nvGraphicFramePr>
        <p:xfrm>
          <a:off x="3459297" y="1934834"/>
          <a:ext cx="1924350" cy="652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69" name="Equation" r:id="rId3" imgW="711000" imgH="241200" progId="Equation.DSMT4">
                  <p:embed/>
                </p:oleObj>
              </mc:Choice>
              <mc:Fallback>
                <p:oleObj name="Equation" r:id="rId3" imgW="71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9297" y="1934834"/>
                        <a:ext cx="1924350" cy="652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02895" y="2830482"/>
            <a:ext cx="4918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对所有的质点求和即为刚体的势能：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559162"/>
              </p:ext>
            </p:extLst>
          </p:nvPr>
        </p:nvGraphicFramePr>
        <p:xfrm>
          <a:off x="1247409" y="3315509"/>
          <a:ext cx="4636247" cy="132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70" name="Equation" r:id="rId5" imgW="2260440" imgH="647640" progId="Equation.DSMT4">
                  <p:embed/>
                </p:oleObj>
              </mc:Choice>
              <mc:Fallback>
                <p:oleObj name="Equation" r:id="rId5" imgW="226044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7409" y="3315509"/>
                        <a:ext cx="4636247" cy="132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114" y="730970"/>
            <a:ext cx="2419560" cy="5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1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78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3568" y="1004916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一长为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l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，质量为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的匀质细杆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AB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，挂于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</a:rPr>
              <a:t>处，轴处无摩擦，初始时杆铅直静止。</a:t>
            </a:r>
          </a:p>
          <a:p>
            <a:pPr algn="l"/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求：使杆由铅值位置刚好转至水平位置所需要的最小初角速度。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407893" y="3138335"/>
            <a:ext cx="3585799" cy="252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28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79</a:t>
            </a:fld>
            <a:endParaRPr lang="en-US" altLang="zh-CN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8781" y="1124135"/>
            <a:ext cx="3585799" cy="252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539552" y="665724"/>
            <a:ext cx="5179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解：轴处无摩擦，系统的机械能守恒。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09483" y="1320273"/>
            <a:ext cx="2339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动能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势能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46882" y="183353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Aft>
                <a:spcPts val="0"/>
              </a:spcAft>
            </a:pPr>
            <a:r>
              <a:rPr lang="zh-CN" altLang="zh-CN" kern="100" dirty="0"/>
              <a:t>初：</a:t>
            </a:r>
            <a:r>
              <a:rPr lang="en-US" altLang="zh-CN" kern="100" dirty="0"/>
              <a:t> 1/2 J</a:t>
            </a:r>
            <a:r>
              <a:rPr lang="en-US" altLang="zh-CN" kern="100" baseline="-25000" dirty="0"/>
              <a:t>z</a:t>
            </a:r>
            <a:r>
              <a:rPr lang="en-US" altLang="zh-CN" kern="100" dirty="0"/>
              <a:t>ω</a:t>
            </a:r>
            <a:r>
              <a:rPr lang="en-US" altLang="zh-CN" kern="100" baseline="-25000" dirty="0"/>
              <a:t>0</a:t>
            </a:r>
            <a:r>
              <a:rPr lang="en-US" altLang="zh-CN" kern="100" baseline="30000" dirty="0"/>
              <a:t>2</a:t>
            </a:r>
            <a:r>
              <a:rPr lang="en-US" altLang="zh-CN" kern="100" dirty="0"/>
              <a:t>     </a:t>
            </a:r>
            <a:r>
              <a:rPr lang="en-US" altLang="zh-CN" kern="100" dirty="0" smtClean="0"/>
              <a:t>         </a:t>
            </a:r>
            <a:r>
              <a:rPr lang="en-US" altLang="zh-CN" kern="100" dirty="0"/>
              <a:t>0</a:t>
            </a:r>
            <a:endParaRPr lang="zh-CN" altLang="zh-CN" kern="100" dirty="0"/>
          </a:p>
          <a:p>
            <a:pPr algn="l"/>
            <a:r>
              <a:rPr lang="zh-CN" altLang="zh-CN" kern="100" dirty="0">
                <a:cs typeface="Times New Roman" panose="02020603050405020304" pitchFamily="18" charset="0"/>
              </a:rPr>
              <a:t>终：</a:t>
            </a:r>
            <a:r>
              <a:rPr lang="en-US" altLang="zh-CN" kern="100" dirty="0"/>
              <a:t>  </a:t>
            </a:r>
            <a:r>
              <a:rPr lang="en-US" altLang="zh-CN" kern="100" dirty="0" smtClean="0"/>
              <a:t>      </a:t>
            </a:r>
            <a:r>
              <a:rPr lang="en-US" altLang="zh-CN" kern="100" dirty="0"/>
              <a:t>0     </a:t>
            </a:r>
            <a:r>
              <a:rPr lang="en-US" altLang="zh-CN" kern="100" dirty="0" smtClean="0"/>
              <a:t>          </a:t>
            </a:r>
            <a:r>
              <a:rPr lang="en-US" altLang="zh-CN" kern="100" dirty="0" err="1"/>
              <a:t>mgl</a:t>
            </a:r>
            <a:r>
              <a:rPr lang="en-US" altLang="zh-CN" kern="100" dirty="0"/>
              <a:t>/2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59632" y="299695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动能转换成势能：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09086" y="3799331"/>
            <a:ext cx="2297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1/2 J</a:t>
            </a:r>
            <a:r>
              <a:rPr lang="en-US" altLang="zh-CN" kern="100" baseline="-25000" dirty="0"/>
              <a:t>z</a:t>
            </a:r>
            <a:r>
              <a:rPr lang="en-US" altLang="zh-CN" kern="100" dirty="0"/>
              <a:t>ω</a:t>
            </a:r>
            <a:r>
              <a:rPr lang="en-US" altLang="zh-CN" kern="100" baseline="-25000" dirty="0"/>
              <a:t>0</a:t>
            </a:r>
            <a:r>
              <a:rPr lang="en-US" altLang="zh-CN" kern="100" baseline="30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 err="1"/>
              <a:t>mgl</a:t>
            </a:r>
            <a:r>
              <a:rPr lang="en-US" altLang="zh-CN" kern="100" dirty="0"/>
              <a:t>/2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668992" y="4601710"/>
            <a:ext cx="1523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J</a:t>
            </a:r>
            <a:r>
              <a:rPr lang="en-US" altLang="zh-CN" kern="100" baseline="-25000" dirty="0"/>
              <a:t>z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1/3ml</a:t>
            </a:r>
            <a:r>
              <a:rPr lang="en-US" altLang="zh-CN" kern="100" baseline="30000" dirty="0"/>
              <a:t>2</a:t>
            </a:r>
            <a:endParaRPr lang="zh-CN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90" y="5553868"/>
            <a:ext cx="1342875" cy="91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5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625181"/>
              </p:ext>
            </p:extLst>
          </p:nvPr>
        </p:nvGraphicFramePr>
        <p:xfrm>
          <a:off x="3501728" y="1716385"/>
          <a:ext cx="13652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8" name="Equation" r:id="rId3" imgW="647640" imgH="228600" progId="Equation.DSMT4">
                  <p:embed/>
                </p:oleObj>
              </mc:Choice>
              <mc:Fallback>
                <p:oleObj name="Equation" r:id="rId3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1728" y="1716385"/>
                        <a:ext cx="1365250" cy="481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983432" y="171660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刚体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定理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7840" y="243668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牛顿</a:t>
            </a:r>
            <a:r>
              <a:rPr lang="zh-CN" altLang="en-US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第二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定律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054361"/>
              </p:ext>
            </p:extLst>
          </p:nvPr>
        </p:nvGraphicFramePr>
        <p:xfrm>
          <a:off x="3396953" y="2333922"/>
          <a:ext cx="16256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9" name="Equation" r:id="rId5" imgW="583920" imgH="228600" progId="Equation.DSMT4">
                  <p:embed/>
                </p:oleObj>
              </mc:Choice>
              <mc:Fallback>
                <p:oleObj name="Equation" r:id="rId5" imgW="583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6953" y="2333922"/>
                        <a:ext cx="1625600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982648" y="3150639"/>
            <a:ext cx="7338168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是描述物体惯性的物理量，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也是描述物体惯性的物理量，并且是描述物体转动时的惯性，称为转动惯量。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0217" y="947074"/>
            <a:ext cx="3954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800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与牛顿第二定律相比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045264"/>
              </p:ext>
            </p:extLst>
          </p:nvPr>
        </p:nvGraphicFramePr>
        <p:xfrm>
          <a:off x="3695700" y="1701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0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5700" y="1701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820341"/>
              </p:ext>
            </p:extLst>
          </p:nvPr>
        </p:nvGraphicFramePr>
        <p:xfrm>
          <a:off x="1409491" y="4578698"/>
          <a:ext cx="1629674" cy="1970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1" name="Equation" r:id="rId9" imgW="545760" imgH="660240" progId="Equation.DSMT4">
                  <p:embed/>
                </p:oleObj>
              </mc:Choice>
              <mc:Fallback>
                <p:oleObj name="Equation" r:id="rId9" imgW="5457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09491" y="4578698"/>
                        <a:ext cx="1629674" cy="1970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555849" y="457869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状态变化的原因</a:t>
            </a:r>
            <a:endParaRPr lang="zh-CN" altLang="en-US" b="1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55849" y="529701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惯性大小的量度</a:t>
            </a:r>
            <a:endParaRPr lang="zh-CN" altLang="en-US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89957" y="601533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状态的变化</a:t>
            </a:r>
            <a:endParaRPr lang="zh-CN" altLang="en-US" b="1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182990"/>
            <a:ext cx="2035030" cy="17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80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11560" y="93726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zh-CN" sz="2800" kern="100" dirty="0">
                <a:ea typeface="仿宋" panose="02010609060101010101" pitchFamily="49" charset="-122"/>
              </a:rPr>
              <a:t>园盘滑轮质量</a:t>
            </a:r>
            <a:r>
              <a:rPr lang="en-US" altLang="zh-CN" sz="2800" kern="100" dirty="0">
                <a:ea typeface="仿宋" panose="02010609060101010101" pitchFamily="49" charset="-122"/>
              </a:rPr>
              <a:t>M</a:t>
            </a:r>
            <a:r>
              <a:rPr lang="zh-CN" altLang="zh-CN" sz="2800" kern="100" dirty="0">
                <a:ea typeface="仿宋" panose="02010609060101010101" pitchFamily="49" charset="-122"/>
              </a:rPr>
              <a:t>，半径</a:t>
            </a:r>
            <a:r>
              <a:rPr lang="en-US" altLang="zh-CN" sz="2800" kern="100" dirty="0">
                <a:ea typeface="仿宋" panose="02010609060101010101" pitchFamily="49" charset="-122"/>
              </a:rPr>
              <a:t>R</a:t>
            </a:r>
            <a:r>
              <a:rPr lang="zh-CN" altLang="zh-CN" sz="2800" kern="100" dirty="0">
                <a:ea typeface="仿宋" panose="02010609060101010101" pitchFamily="49" charset="-122"/>
              </a:rPr>
              <a:t>，绕轻绳，绳的另一端系一质量</a:t>
            </a:r>
            <a:r>
              <a:rPr lang="en-US" altLang="zh-CN" sz="2800" kern="100" dirty="0">
                <a:ea typeface="仿宋" panose="02010609060101010101" pitchFamily="49" charset="-122"/>
              </a:rPr>
              <a:t>m</a:t>
            </a:r>
            <a:r>
              <a:rPr lang="zh-CN" altLang="zh-CN" sz="2800" kern="100" dirty="0">
                <a:ea typeface="仿宋" panose="02010609060101010101" pitchFamily="49" charset="-122"/>
              </a:rPr>
              <a:t>的物体，轴无摩擦，开始时系统静止。</a:t>
            </a:r>
          </a:p>
          <a:p>
            <a:pPr algn="l"/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求：物体下降</a:t>
            </a:r>
            <a:r>
              <a:rPr lang="en-US" altLang="zh-CN" sz="2800" kern="100" dirty="0">
                <a:ea typeface="仿宋" panose="02010609060101010101" pitchFamily="49" charset="-122"/>
              </a:rPr>
              <a:t>s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时，滑轮的角速度和角加速度</a:t>
            </a:r>
            <a:r>
              <a:rPr lang="zh-CN" altLang="zh-CN" sz="2800" kern="100" dirty="0">
                <a:cs typeface="Times New Roman" panose="02020603050405020304" pitchFamily="18" charset="0"/>
              </a:rPr>
              <a:t>。</a:t>
            </a:r>
            <a:endParaRPr lang="zh-CN" altLang="en-US" sz="2800" dirty="0"/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6585683" y="3074135"/>
            <a:ext cx="1644153" cy="2592288"/>
            <a:chOff x="6927" y="921"/>
            <a:chExt cx="1311" cy="2109"/>
          </a:xfrm>
        </p:grpSpPr>
        <p:sp>
          <p:nvSpPr>
            <p:cNvPr id="15" name="Oval 3"/>
            <p:cNvSpPr>
              <a:spLocks noChangeArrowheads="1"/>
            </p:cNvSpPr>
            <p:nvPr/>
          </p:nvSpPr>
          <p:spPr bwMode="auto">
            <a:xfrm>
              <a:off x="7098" y="921"/>
              <a:ext cx="1140" cy="114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4"/>
            <p:cNvSpPr>
              <a:spLocks noChangeShapeType="1"/>
            </p:cNvSpPr>
            <p:nvPr/>
          </p:nvSpPr>
          <p:spPr bwMode="auto">
            <a:xfrm>
              <a:off x="7098" y="1491"/>
              <a:ext cx="0" cy="11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6927" y="2631"/>
              <a:ext cx="342" cy="39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92963" y="303243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解：轴无摩擦，系统机械能守恒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47344" y="3604371"/>
            <a:ext cx="4168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ea typeface="仿宋" panose="02010609060101010101" pitchFamily="49" charset="-122"/>
              </a:rPr>
              <a:t>m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动能</a:t>
            </a:r>
            <a:r>
              <a:rPr lang="en-US" altLang="zh-CN" kern="100" dirty="0">
                <a:ea typeface="仿宋" panose="02010609060101010101" pitchFamily="49" charset="-122"/>
              </a:rPr>
              <a:t>   </a:t>
            </a:r>
            <a:r>
              <a:rPr lang="en-US" altLang="zh-CN" kern="100" dirty="0" smtClean="0">
                <a:ea typeface="仿宋" panose="02010609060101010101" pitchFamily="49" charset="-122"/>
              </a:rPr>
              <a:t>      m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势能</a:t>
            </a:r>
            <a:r>
              <a:rPr lang="en-US" altLang="zh-CN" kern="100" dirty="0">
                <a:ea typeface="仿宋" panose="02010609060101010101" pitchFamily="49" charset="-122"/>
              </a:rPr>
              <a:t>  </a:t>
            </a:r>
            <a:r>
              <a:rPr lang="en-US" altLang="zh-CN" kern="100" dirty="0" smtClean="0">
                <a:ea typeface="仿宋" panose="02010609060101010101" pitchFamily="49" charset="-122"/>
              </a:rPr>
              <a:t>       </a:t>
            </a:r>
            <a:r>
              <a:rPr lang="en-US" altLang="zh-CN" kern="100" dirty="0">
                <a:ea typeface="仿宋" panose="02010609060101010101" pitchFamily="49" charset="-122"/>
              </a:rPr>
              <a:t>M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动能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7002" y="4184560"/>
            <a:ext cx="4968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zh-CN" altLang="zh-CN" kern="100" dirty="0"/>
              <a:t>初：</a:t>
            </a:r>
            <a:r>
              <a:rPr lang="en-US" altLang="zh-CN" kern="100" dirty="0"/>
              <a:t>    0      </a:t>
            </a:r>
            <a:r>
              <a:rPr lang="en-US" altLang="zh-CN" kern="100" dirty="0" smtClean="0"/>
              <a:t>         mgs</a:t>
            </a:r>
            <a:r>
              <a:rPr lang="en-US" altLang="zh-CN" kern="100" dirty="0"/>
              <a:t>		</a:t>
            </a:r>
            <a:r>
              <a:rPr lang="en-US" altLang="zh-CN" kern="100" dirty="0" smtClean="0"/>
              <a:t>     </a:t>
            </a:r>
            <a:r>
              <a:rPr lang="en-US" altLang="zh-CN" kern="100" dirty="0"/>
              <a:t>0</a:t>
            </a:r>
            <a:endParaRPr lang="zh-CN" altLang="zh-CN" kern="100" dirty="0"/>
          </a:p>
          <a:p>
            <a:pPr algn="l"/>
            <a:r>
              <a:rPr lang="zh-CN" altLang="zh-CN" kern="100" dirty="0">
                <a:cs typeface="Times New Roman" panose="02020603050405020304" pitchFamily="18" charset="0"/>
              </a:rPr>
              <a:t>终：</a:t>
            </a:r>
            <a:r>
              <a:rPr lang="en-US" altLang="zh-CN" kern="100" dirty="0"/>
              <a:t>  1/2 mv</a:t>
            </a:r>
            <a:r>
              <a:rPr lang="en-US" altLang="zh-CN" kern="100" baseline="30000" dirty="0"/>
              <a:t>2</a:t>
            </a:r>
            <a:r>
              <a:rPr lang="en-US" altLang="zh-CN" kern="100" dirty="0"/>
              <a:t>    </a:t>
            </a:r>
            <a:r>
              <a:rPr lang="en-US" altLang="zh-CN" kern="100" dirty="0" smtClean="0"/>
              <a:t>   </a:t>
            </a:r>
            <a:r>
              <a:rPr lang="en-US" altLang="zh-CN" kern="100" dirty="0"/>
              <a:t>0	   </a:t>
            </a:r>
            <a:r>
              <a:rPr lang="en-US" altLang="zh-CN" kern="100" dirty="0" smtClean="0"/>
              <a:t>       1/2 </a:t>
            </a:r>
            <a:r>
              <a:rPr lang="en-US" altLang="zh-CN" kern="100" dirty="0"/>
              <a:t>J</a:t>
            </a:r>
            <a:r>
              <a:rPr lang="en-US" altLang="zh-CN" kern="100" baseline="-25000" dirty="0"/>
              <a:t>z</a:t>
            </a:r>
            <a:r>
              <a:rPr lang="en-US" altLang="zh-CN" kern="100" dirty="0"/>
              <a:t>ω</a:t>
            </a:r>
            <a:r>
              <a:rPr lang="en-US" altLang="zh-CN" kern="100" baseline="30000" dirty="0"/>
              <a:t>2</a:t>
            </a:r>
            <a:endParaRPr lang="zh-CN" altLang="en-US" baseline="30000" dirty="0"/>
          </a:p>
        </p:txBody>
      </p:sp>
      <p:sp>
        <p:nvSpPr>
          <p:cNvPr id="21" name="矩形 20"/>
          <p:cNvSpPr/>
          <p:nvPr/>
        </p:nvSpPr>
        <p:spPr>
          <a:xfrm>
            <a:off x="877002" y="5153096"/>
            <a:ext cx="4471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牵连关系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v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 err="1"/>
              <a:t>ωR</a:t>
            </a:r>
            <a:r>
              <a:rPr lang="zh-CN" altLang="zh-CN" kern="100" dirty="0">
                <a:cs typeface="Times New Roman" panose="02020603050405020304" pitchFamily="18" charset="0"/>
              </a:rPr>
              <a:t>，</a:t>
            </a:r>
            <a:r>
              <a:rPr lang="en-US" altLang="zh-CN" kern="100" dirty="0"/>
              <a:t>J</a:t>
            </a:r>
            <a:r>
              <a:rPr lang="en-US" altLang="zh-CN" kern="100" baseline="-25000" dirty="0"/>
              <a:t>z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1/2 MR</a:t>
            </a:r>
            <a:r>
              <a:rPr lang="en-US" altLang="zh-CN" kern="100" baseline="30000" dirty="0"/>
              <a:t>2</a:t>
            </a:r>
            <a:endParaRPr lang="zh-CN" altLang="en-US" dirty="0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71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81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827584" y="1052736"/>
            <a:ext cx="7630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kern="100" dirty="0"/>
              <a:t>mgs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1/2 mv</a:t>
            </a:r>
            <a:r>
              <a:rPr lang="en-US" altLang="zh-CN" kern="100" baseline="30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1/2 J</a:t>
            </a:r>
            <a:r>
              <a:rPr lang="en-US" altLang="zh-CN" kern="100" baseline="-25000" dirty="0"/>
              <a:t>z</a:t>
            </a:r>
            <a:r>
              <a:rPr lang="en-US" altLang="zh-CN" kern="100" dirty="0"/>
              <a:t>ω</a:t>
            </a:r>
            <a:r>
              <a:rPr lang="en-US" altLang="zh-CN" kern="100" baseline="30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1/2 mR</a:t>
            </a:r>
            <a:r>
              <a:rPr lang="en-US" altLang="zh-CN" kern="100" baseline="30000" dirty="0"/>
              <a:t>2</a:t>
            </a:r>
            <a:r>
              <a:rPr lang="en-US" altLang="zh-CN" kern="100" dirty="0"/>
              <a:t>ω</a:t>
            </a:r>
            <a:r>
              <a:rPr lang="en-US" altLang="zh-CN" kern="100" baseline="30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1/4MR</a:t>
            </a:r>
            <a:r>
              <a:rPr lang="en-US" altLang="zh-CN" kern="100" baseline="30000" dirty="0"/>
              <a:t>2</a:t>
            </a:r>
            <a:r>
              <a:rPr lang="en-US" altLang="zh-CN" kern="100" dirty="0"/>
              <a:t>ω</a:t>
            </a:r>
            <a:r>
              <a:rPr lang="en-US" altLang="zh-CN" kern="100" baseline="30000" dirty="0"/>
              <a:t>2</a:t>
            </a:r>
            <a:endParaRPr lang="zh-CN" altLang="en-US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4343"/>
            <a:ext cx="2160240" cy="8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55576" y="288051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求角加速度：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84" y="2880518"/>
            <a:ext cx="5334616" cy="88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01940"/>
            <a:ext cx="4894922" cy="79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71600" y="4971218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其中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4950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048225"/>
            <a:ext cx="1143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71238" y="4983559"/>
            <a:ext cx="48061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ds/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dt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v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ωR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并将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值代入得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951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95" y="5656108"/>
            <a:ext cx="5033010" cy="82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12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82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044817"/>
              </p:ext>
            </p:extLst>
          </p:nvPr>
        </p:nvGraphicFramePr>
        <p:xfrm>
          <a:off x="1907704" y="1124744"/>
          <a:ext cx="3519760" cy="2497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4" name="Equation" r:id="rId3" imgW="1574640" imgH="1117440" progId="Equation.DSMT4">
                  <p:embed/>
                </p:oleObj>
              </mc:Choice>
              <mc:Fallback>
                <p:oleObj name="Equation" r:id="rId3" imgW="157464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7704" y="1124744"/>
                        <a:ext cx="3519760" cy="2497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73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83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例：均匀</a:t>
            </a:r>
            <a:r>
              <a:rPr lang="zh-CN" altLang="en-US" sz="2800" kern="100" dirty="0">
                <a:ea typeface="仿宋" panose="02010609060101010101" pitchFamily="49" charset="-122"/>
                <a:sym typeface="Microsoft Yahei" panose="020B0503020204020204" pitchFamily="34" charset="-122"/>
              </a:rPr>
              <a:t>细</a:t>
            </a:r>
            <a:r>
              <a:rPr lang="zh-CN" altLang="en-US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棒</a:t>
            </a:r>
            <a:r>
              <a:rPr lang="en-US" altLang="zh-CN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AB</a:t>
            </a:r>
            <a:r>
              <a:rPr lang="zh-CN" altLang="en-US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质量为</a:t>
            </a:r>
            <a:r>
              <a:rPr lang="en-US" altLang="zh-CN" sz="2800" i="1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m</a:t>
            </a:r>
            <a:r>
              <a:rPr lang="zh-CN" altLang="en-US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，长为</a:t>
            </a:r>
            <a:r>
              <a:rPr lang="en-US" altLang="zh-CN" sz="2800" i="1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l</a:t>
            </a:r>
            <a:r>
              <a:rPr lang="zh-CN" altLang="en-US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，可绕</a:t>
            </a:r>
            <a:r>
              <a:rPr lang="en-US" altLang="zh-CN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o</a:t>
            </a:r>
            <a:r>
              <a:rPr lang="zh-CN" altLang="en-US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轴转动，</a:t>
            </a:r>
            <a:r>
              <a:rPr lang="en-US" altLang="zh-CN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AO=</a:t>
            </a:r>
            <a:r>
              <a:rPr lang="en-US" altLang="zh-CN" sz="2800" i="1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l</a:t>
            </a:r>
            <a:r>
              <a:rPr lang="en-US" altLang="zh-CN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/3</a:t>
            </a:r>
            <a:r>
              <a:rPr lang="zh-CN" altLang="en-US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。</a:t>
            </a:r>
            <a:endParaRPr lang="en-US" altLang="zh-CN" sz="2800" kern="100" dirty="0" smtClean="0">
              <a:ea typeface="仿宋" panose="02010609060101010101" pitchFamily="49" charset="-122"/>
              <a:sym typeface="Microsoft Yahei" panose="020B0503020204020204" pitchFamily="34" charset="-122"/>
            </a:endParaRPr>
          </a:p>
          <a:p>
            <a:pPr algn="l"/>
            <a:r>
              <a:rPr lang="zh-CN" altLang="en-US" sz="2800" kern="100" dirty="0" smtClean="0">
                <a:ea typeface="仿宋" panose="02010609060101010101" pitchFamily="49" charset="-122"/>
                <a:sym typeface="Microsoft Yahei" panose="020B0503020204020204" pitchFamily="34" charset="-122"/>
              </a:rPr>
              <a:t>求：棒从水平位置静止开始转过角    时的角速度和角加速度。</a:t>
            </a:r>
            <a:endParaRPr lang="zh-CN" altLang="en-US" sz="2800" kern="100" dirty="0">
              <a:ea typeface="仿宋" panose="02010609060101010101" pitchFamily="49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1756" y="2666048"/>
            <a:ext cx="2790825" cy="3000375"/>
          </a:xfrm>
          <a:prstGeom prst="rect">
            <a:avLst/>
          </a:prstGeom>
        </p:spPr>
      </p:pic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943927"/>
              </p:ext>
            </p:extLst>
          </p:nvPr>
        </p:nvGraphicFramePr>
        <p:xfrm>
          <a:off x="6432232" y="1772816"/>
          <a:ext cx="241935" cy="33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71" name="Equation" r:id="rId14" imgW="126720" imgH="177480" progId="Equation.DSMT4">
                  <p:embed/>
                </p:oleObj>
              </mc:Choice>
              <mc:Fallback>
                <p:oleObj name="Equation" r:id="rId14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32232" y="1772816"/>
                        <a:ext cx="241935" cy="338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658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84</a:t>
            </a:fld>
            <a:endParaRPr lang="en-US" altLang="zh-CN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836712"/>
            <a:ext cx="756084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85</a:t>
            </a:fld>
            <a:endParaRPr lang="en-US" altLang="zh-CN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72495" y="1052736"/>
            <a:ext cx="7585705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86</a:t>
            </a:fld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95536" y="548680"/>
            <a:ext cx="7772400" cy="9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§7.</a:t>
            </a:r>
            <a:r>
              <a:rPr lang="zh-CN" altLang="en-US" sz="3600" kern="0" dirty="0">
                <a:latin typeface="仿宋" panose="02010609060101010101" pitchFamily="49" charset="-122"/>
                <a:ea typeface="仿宋" panose="02010609060101010101" pitchFamily="49" charset="-122"/>
              </a:rPr>
              <a:t>刚体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定轴转动的角动量定理</a:t>
            </a:r>
            <a:endParaRPr lang="zh-CN" altLang="en-US" sz="36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0579" y="1698953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一个质点的动量为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mv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，它对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O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点的动量矩定义为：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978709"/>
              </p:ext>
            </p:extLst>
          </p:nvPr>
        </p:nvGraphicFramePr>
        <p:xfrm>
          <a:off x="2584187" y="2314106"/>
          <a:ext cx="25987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3" name="Equation" r:id="rId3" imgW="1117440" imgH="228600" progId="Equation.DSMT4">
                  <p:embed/>
                </p:oleObj>
              </mc:Choice>
              <mc:Fallback>
                <p:oleObj name="Equation" r:id="rId3" imgW="1117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4187" y="2314106"/>
                        <a:ext cx="2598738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132489"/>
              </p:ext>
            </p:extLst>
          </p:nvPr>
        </p:nvGraphicFramePr>
        <p:xfrm>
          <a:off x="1781051" y="3579766"/>
          <a:ext cx="5001370" cy="849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48" name="Equation" r:id="rId5" imgW="2019240" imgH="342720" progId="Equation.DSMT4">
                  <p:embed/>
                </p:oleObj>
              </mc:Choice>
              <mc:Fallback>
                <p:oleObj name="Equation" r:id="rId5" imgW="20192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1051" y="3579766"/>
                        <a:ext cx="5001370" cy="849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852736" y="2972854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对于质点系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646" y="4450197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刚体定轴（</a:t>
            </a: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轴）转动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373870"/>
              </p:ext>
            </p:extLst>
          </p:nvPr>
        </p:nvGraphicFramePr>
        <p:xfrm>
          <a:off x="4427984" y="4382180"/>
          <a:ext cx="1892851" cy="668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49" name="Equation" r:id="rId7" imgW="647640" imgH="228600" progId="Equation.DSMT4">
                  <p:embed/>
                </p:oleObj>
              </mc:Choice>
              <mc:Fallback>
                <p:oleObj name="Equation" r:id="rId7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7984" y="4382180"/>
                        <a:ext cx="1892851" cy="668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861829"/>
              </p:ext>
            </p:extLst>
          </p:nvPr>
        </p:nvGraphicFramePr>
        <p:xfrm>
          <a:off x="2987824" y="5309131"/>
          <a:ext cx="4456664" cy="756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0" name="Equation" r:id="rId9" imgW="2019240" imgH="342720" progId="Equation.DSMT4">
                  <p:embed/>
                </p:oleObj>
              </mc:Choice>
              <mc:Fallback>
                <p:oleObj name="Equation" r:id="rId9" imgW="20192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7824" y="5309131"/>
                        <a:ext cx="4456664" cy="756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8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87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187624" y="980728"/>
            <a:ext cx="4572000" cy="11302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对比</a:t>
            </a:r>
            <a:r>
              <a:rPr lang="zh-CN" altLang="zh-CN" kern="100" dirty="0" smtClean="0"/>
              <a:t>：</a:t>
            </a:r>
            <a:r>
              <a:rPr lang="en-US" altLang="zh-CN" kern="100" dirty="0" smtClean="0"/>
              <a:t>         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质点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的动量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     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083165"/>
              </p:ext>
            </p:extLst>
          </p:nvPr>
        </p:nvGraphicFramePr>
        <p:xfrm>
          <a:off x="3707904" y="1044925"/>
          <a:ext cx="1584176" cy="1102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74" name="Equation" r:id="rId3" imgW="583920" imgH="406080" progId="Equation.DSMT4">
                  <p:embed/>
                </p:oleObj>
              </mc:Choice>
              <mc:Fallback>
                <p:oleObj name="Equation" r:id="rId3" imgW="5839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7904" y="1044925"/>
                        <a:ext cx="1584176" cy="1102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187549" y="2420888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动量矩定理</a:t>
            </a: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58" y="2243052"/>
            <a:ext cx="2887643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87549" y="3279260"/>
            <a:ext cx="6941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代入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得：（定轴转动为一维问题）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606801"/>
              </p:ext>
            </p:extLst>
          </p:nvPr>
        </p:nvGraphicFramePr>
        <p:xfrm>
          <a:off x="1658818" y="3320287"/>
          <a:ext cx="1242675" cy="48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75" name="Equation" r:id="rId6" imgW="583920" imgH="228600" progId="Equation.DSMT4">
                  <p:embed/>
                </p:oleObj>
              </mc:Choice>
              <mc:Fallback>
                <p:oleObj name="Equation" r:id="rId6" imgW="583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8818" y="3320287"/>
                        <a:ext cx="1242675" cy="486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87549" y="476383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积分得：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546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579" y="4781783"/>
            <a:ext cx="5171000" cy="73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3193692" y="5686631"/>
            <a:ext cx="387798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仿宋" panose="02010609060101010101" pitchFamily="49" charset="-122"/>
                <a:ea typeface="仿宋" panose="02010609060101010101" pitchFamily="49" charset="-122"/>
              </a:rPr>
              <a:t>刚体定轴转动的</a:t>
            </a:r>
            <a:r>
              <a:rPr lang="zh-CN" altLang="zh-CN" kern="100" dirty="0" smtClean="0"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动量矩定理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12197"/>
              </p:ext>
            </p:extLst>
          </p:nvPr>
        </p:nvGraphicFramePr>
        <p:xfrm>
          <a:off x="3473624" y="3853862"/>
          <a:ext cx="2734141" cy="814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76" name="Equation" r:id="rId9" imgW="1320480" imgH="393480" progId="Equation.DSMT4">
                  <p:embed/>
                </p:oleObj>
              </mc:Choice>
              <mc:Fallback>
                <p:oleObj name="Equation" r:id="rId9" imgW="1320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3624" y="3853862"/>
                        <a:ext cx="2734141" cy="814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85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88</a:t>
            </a:fld>
            <a:endParaRPr lang="en-US" altLang="zh-CN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36712"/>
            <a:ext cx="557395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259632" y="4509120"/>
            <a:ext cx="6912768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动量矩定理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说明：</a:t>
            </a:r>
          </a:p>
          <a:p>
            <a:pPr algn="l">
              <a:lnSpc>
                <a:spcPct val="150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冲量矩作用的结果是使刚体的动量矩发生变化。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150679"/>
              </p:ext>
            </p:extLst>
          </p:nvPr>
        </p:nvGraphicFramePr>
        <p:xfrm>
          <a:off x="1979712" y="1926544"/>
          <a:ext cx="3389354" cy="79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91" name="Equation" r:id="rId4" imgW="1511280" imgH="355320" progId="Equation.DSMT4">
                  <p:embed/>
                </p:oleObj>
              </mc:Choice>
              <mc:Fallback>
                <p:oleObj name="Equation" r:id="rId4" imgW="1511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9712" y="1926544"/>
                        <a:ext cx="3389354" cy="79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259632" y="3082597"/>
            <a:ext cx="6912768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合外力矩对于定轴转动刚体的冲量（冲量矩）等于系统角动量的增量。</a:t>
            </a:r>
            <a:endParaRPr lang="zh-CN" altLang="en-US" b="1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6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89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83568" y="1484784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例：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质量</a:t>
            </a:r>
            <a:r>
              <a:rPr lang="en-US" altLang="zh-CN" sz="2800" i="1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长</a:t>
            </a:r>
            <a:r>
              <a:rPr lang="zh-CN" altLang="en-US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800" i="1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的杆</a:t>
            </a:r>
            <a:r>
              <a:rPr lang="zh-CN" altLang="zh-CN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铅直悬挂，初始处于静止状态</a:t>
            </a:r>
            <a:r>
              <a:rPr lang="zh-CN" altLang="zh-CN" sz="2800" kern="100" dirty="0" smtClean="0">
                <a:cs typeface="Times New Roman" panose="02020603050405020304" pitchFamily="18" charset="0"/>
              </a:rPr>
              <a:t>，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中心受一冲量</a:t>
            </a:r>
            <a:r>
              <a:rPr lang="en-US" altLang="zh-CN" sz="2800" i="1" kern="100" dirty="0"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作用，方向与杆垂直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kern="1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求：冲量作用结束时，杆的角速度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endParaRPr lang="zh-CN" altLang="en-US" sz="2800" dirty="0"/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5" name="Group 2"/>
          <p:cNvGrpSpPr>
            <a:grpSpLocks/>
          </p:cNvGrpSpPr>
          <p:nvPr/>
        </p:nvGrpSpPr>
        <p:grpSpPr bwMode="auto">
          <a:xfrm>
            <a:off x="7644323" y="2349337"/>
            <a:ext cx="506412" cy="1484312"/>
            <a:chOff x="6870" y="5550"/>
            <a:chExt cx="798" cy="2337"/>
          </a:xfrm>
        </p:grpSpPr>
        <p:sp>
          <p:nvSpPr>
            <p:cNvPr id="16" name="Line 3"/>
            <p:cNvSpPr>
              <a:spLocks noChangeShapeType="1"/>
            </p:cNvSpPr>
            <p:nvPr/>
          </p:nvSpPr>
          <p:spPr bwMode="auto">
            <a:xfrm>
              <a:off x="7554" y="5664"/>
              <a:ext cx="0" cy="222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4"/>
            <p:cNvSpPr>
              <a:spLocks noChangeShapeType="1"/>
            </p:cNvSpPr>
            <p:nvPr/>
          </p:nvSpPr>
          <p:spPr bwMode="auto">
            <a:xfrm>
              <a:off x="6870" y="6747"/>
              <a:ext cx="6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7440" y="5550"/>
              <a:ext cx="228" cy="17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704350" y="30152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37857" y="301259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根据动量矩定理：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84109"/>
              </p:ext>
            </p:extLst>
          </p:nvPr>
        </p:nvGraphicFramePr>
        <p:xfrm>
          <a:off x="4118833" y="2949857"/>
          <a:ext cx="2404939" cy="869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2" name="Equation" r:id="rId13" imgW="1054080" imgH="380880" progId="Equation.DSMT4">
                  <p:embed/>
                </p:oleObj>
              </mc:Choice>
              <mc:Fallback>
                <p:oleObj name="Equation" r:id="rId13" imgW="10540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18833" y="2949857"/>
                        <a:ext cx="2404939" cy="869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858927"/>
              </p:ext>
            </p:extLst>
          </p:nvPr>
        </p:nvGraphicFramePr>
        <p:xfrm>
          <a:off x="4122393" y="3684289"/>
          <a:ext cx="2905101" cy="2195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3" name="Equation" r:id="rId15" imgW="1663560" imgH="1257120" progId="Equation.DSMT4">
                  <p:embed/>
                </p:oleObj>
              </mc:Choice>
              <mc:Fallback>
                <p:oleObj name="Equation" r:id="rId15" imgW="1663560" imgH="1257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22393" y="3684289"/>
                        <a:ext cx="2905101" cy="2195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7859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99697"/>
            <a:ext cx="7416824" cy="4568183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285720" y="357166"/>
            <a:ext cx="7772400" cy="9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§2.</a:t>
            </a:r>
            <a:r>
              <a:rPr lang="zh-CN" altLang="en-US" sz="3600" kern="0" dirty="0">
                <a:latin typeface="仿宋" panose="02010609060101010101" pitchFamily="49" charset="-122"/>
                <a:ea typeface="仿宋" panose="02010609060101010101" pitchFamily="49" charset="-122"/>
              </a:rPr>
              <a:t>转动惯量</a:t>
            </a:r>
          </a:p>
        </p:txBody>
      </p:sp>
    </p:spTree>
    <p:extLst>
      <p:ext uri="{BB962C8B-B14F-4D97-AF65-F5344CB8AC3E}">
        <p14:creationId xmlns:p14="http://schemas.microsoft.com/office/powerpoint/2010/main" val="11297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90</a:t>
            </a:fld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95536" y="548680"/>
            <a:ext cx="7772400" cy="9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§8.</a:t>
            </a:r>
            <a:r>
              <a:rPr lang="zh-CN" altLang="en-US" sz="3600" kern="0" dirty="0">
                <a:latin typeface="仿宋" panose="02010609060101010101" pitchFamily="49" charset="-122"/>
                <a:ea typeface="仿宋" panose="02010609060101010101" pitchFamily="49" charset="-122"/>
              </a:rPr>
              <a:t>刚体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定轴转动的角动量守恒定理</a:t>
            </a:r>
            <a:endParaRPr lang="zh-CN" altLang="en-US" sz="36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04749" y="3450787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872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89" y="3049776"/>
            <a:ext cx="1040920" cy="8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49506" y="4698785"/>
            <a:ext cx="590257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155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155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0" lang="en-US" altLang="zh-CN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时，               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1155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0" lang="en-US" altLang="zh-CN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＝恒矢量         </a:t>
            </a:r>
          </a:p>
          <a:p>
            <a:pPr marL="0" marR="0" lvl="0" indent="1155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刚体定轴转动的角动量守恒定理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911031"/>
              </p:ext>
            </p:extLst>
          </p:nvPr>
        </p:nvGraphicFramePr>
        <p:xfrm>
          <a:off x="3137678" y="1703365"/>
          <a:ext cx="2734141" cy="814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65" name="Equation" r:id="rId4" imgW="1320480" imgH="393480" progId="Equation.DSMT4">
                  <p:embed/>
                </p:oleObj>
              </mc:Choice>
              <mc:Fallback>
                <p:oleObj name="Equation" r:id="rId4" imgW="1320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7678" y="1703365"/>
                        <a:ext cx="2734141" cy="814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56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91</a:t>
            </a:fld>
            <a:endParaRPr lang="en-US" altLang="zh-CN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7560840" cy="51845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536" y="2451348"/>
            <a:ext cx="4392488" cy="36834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92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75628" y="951174"/>
            <a:ext cx="8192744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zh-CN" altLang="zh-CN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zh-CN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重点</a:t>
            </a:r>
            <a:r>
              <a:rPr lang="zh-CN" altLang="zh-CN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长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kern="100" dirty="0">
                <a:ea typeface="仿宋" panose="02010609060101010101" pitchFamily="49" charset="-122"/>
              </a:rPr>
              <a:t>L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，质量为</a:t>
            </a:r>
            <a:r>
              <a:rPr lang="en-US" altLang="zh-CN" kern="100" dirty="0">
                <a:ea typeface="仿宋" panose="02010609060101010101" pitchFamily="49" charset="-122"/>
              </a:rPr>
              <a:t>M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的均匀杆，一端悬挂，由水平位置无初速度地下落，在铅直位置与质量为</a:t>
            </a:r>
            <a:r>
              <a:rPr lang="en-US" altLang="zh-CN" kern="100" dirty="0">
                <a:ea typeface="仿宋" panose="02010609060101010101" pitchFamily="49" charset="-122"/>
              </a:rPr>
              <a:t>m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的物体</a:t>
            </a:r>
            <a:r>
              <a:rPr lang="en-US" altLang="zh-CN" kern="100" dirty="0">
                <a:ea typeface="仿宋" panose="02010609060101010101" pitchFamily="49" charset="-122"/>
              </a:rPr>
              <a:t>A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做完全非弹性碰撞，碰后，物体</a:t>
            </a:r>
            <a:r>
              <a:rPr lang="en-US" altLang="zh-CN" kern="100" dirty="0">
                <a:ea typeface="仿宋" panose="02010609060101010101" pitchFamily="49" charset="-122"/>
              </a:rPr>
              <a:t>A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沿摩擦系数为</a:t>
            </a:r>
            <a:r>
              <a:rPr lang="en-US" altLang="zh-CN" kern="100" dirty="0">
                <a:ea typeface="仿宋" panose="02010609060101010101" pitchFamily="49" charset="-122"/>
              </a:rPr>
              <a:t>μ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的水平面滑动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求：物体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滑动的距离。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5649888" y="3415193"/>
            <a:ext cx="2808312" cy="2102040"/>
            <a:chOff x="6585" y="3360"/>
            <a:chExt cx="1653" cy="1368"/>
          </a:xfrm>
        </p:grpSpPr>
        <p:sp>
          <p:nvSpPr>
            <p:cNvPr id="15" name="Line 3"/>
            <p:cNvSpPr>
              <a:spLocks noChangeShapeType="1"/>
            </p:cNvSpPr>
            <p:nvPr/>
          </p:nvSpPr>
          <p:spPr bwMode="auto">
            <a:xfrm>
              <a:off x="7041" y="3360"/>
              <a:ext cx="0" cy="136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6585" y="4443"/>
              <a:ext cx="342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6984" y="3360"/>
              <a:ext cx="1254" cy="114"/>
            </a:xfrm>
            <a:prstGeom prst="rect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763112" y="3530116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解：整个过程分为三个阶段：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4211" y="410981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、杆由水平位置绕端点的轴转动：机械能守恒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、与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作完全非弹性碰撞：动量矩守恒</a:t>
            </a:r>
          </a:p>
          <a:p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滑动：动能被摩擦力耗散掉。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00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93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827584" y="83671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第一阶段：机械能守恒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1676" y="154888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动能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势能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1200" y="201839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/>
              <a:t>初：</a:t>
            </a:r>
            <a:r>
              <a:rPr lang="en-US" altLang="zh-CN" kern="100" dirty="0"/>
              <a:t>     0         </a:t>
            </a:r>
            <a:r>
              <a:rPr lang="en-US" altLang="zh-CN" kern="100" dirty="0" smtClean="0"/>
              <a:t>            </a:t>
            </a:r>
            <a:r>
              <a:rPr lang="en-US" altLang="zh-CN" kern="100" dirty="0"/>
              <a:t>Mg L/2</a:t>
            </a:r>
            <a:endParaRPr lang="zh-CN" altLang="zh-CN" kern="100" dirty="0"/>
          </a:p>
          <a:p>
            <a:pPr algn="just">
              <a:spcAft>
                <a:spcPts val="0"/>
              </a:spcAft>
            </a:pPr>
            <a:r>
              <a:rPr lang="zh-CN" altLang="zh-CN" kern="100" dirty="0"/>
              <a:t>终：</a:t>
            </a:r>
            <a:r>
              <a:rPr lang="en-US" altLang="zh-CN" kern="100" dirty="0"/>
              <a:t>	  1/2J</a:t>
            </a:r>
            <a:r>
              <a:rPr lang="en-US" altLang="zh-CN" kern="100" baseline="-25000" dirty="0"/>
              <a:t>z</a:t>
            </a:r>
            <a:r>
              <a:rPr lang="en-US" altLang="zh-CN" kern="100" dirty="0"/>
              <a:t>ω</a:t>
            </a:r>
            <a:r>
              <a:rPr lang="en-US" altLang="zh-CN" kern="100" baseline="30000" dirty="0"/>
              <a:t>2</a:t>
            </a:r>
            <a:r>
              <a:rPr lang="en-US" altLang="zh-CN" kern="100" dirty="0"/>
              <a:t>      </a:t>
            </a:r>
            <a:r>
              <a:rPr lang="en-US" altLang="zh-CN" kern="100" dirty="0" smtClean="0"/>
              <a:t>       </a:t>
            </a:r>
            <a:r>
              <a:rPr lang="en-US" altLang="zh-CN" kern="100" dirty="0"/>
              <a:t>0</a:t>
            </a:r>
            <a:endParaRPr lang="zh-CN" altLang="zh-CN" kern="100" dirty="0"/>
          </a:p>
        </p:txBody>
      </p:sp>
      <p:sp>
        <p:nvSpPr>
          <p:cNvPr id="9" name="矩形 8"/>
          <p:cNvSpPr/>
          <p:nvPr/>
        </p:nvSpPr>
        <p:spPr>
          <a:xfrm>
            <a:off x="2885199" y="3107747"/>
            <a:ext cx="2409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Times New Roman" panose="02020603050405020304" pitchFamily="18" charset="0"/>
              </a:rPr>
              <a:t>1/2</a:t>
            </a:r>
            <a:r>
              <a:rPr lang="en-US" altLang="zh-CN" i="1" kern="100" dirty="0">
                <a:ea typeface="Times New Roman" panose="02020603050405020304" pitchFamily="18" charset="0"/>
              </a:rPr>
              <a:t>J</a:t>
            </a:r>
            <a:r>
              <a:rPr lang="en-US" altLang="zh-CN" i="1" kern="100" baseline="-25000" dirty="0">
                <a:ea typeface="Times New Roman" panose="02020603050405020304" pitchFamily="18" charset="0"/>
              </a:rPr>
              <a:t>z</a:t>
            </a:r>
            <a:r>
              <a:rPr lang="en-US" altLang="zh-CN" i="1" kern="100" dirty="0">
                <a:ea typeface="Times New Roman" panose="02020603050405020304" pitchFamily="18" charset="0"/>
              </a:rPr>
              <a:t>ω</a:t>
            </a:r>
            <a:r>
              <a:rPr lang="en-US" altLang="zh-CN" i="1" kern="100" baseline="30000" dirty="0">
                <a:ea typeface="Times New Roman" panose="02020603050405020304" pitchFamily="18" charset="0"/>
              </a:rPr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i="1" kern="100" dirty="0"/>
              <a:t>Mg L/2</a:t>
            </a:r>
            <a:endParaRPr lang="zh-CN" altLang="en-US" i="1" dirty="0"/>
          </a:p>
        </p:txBody>
      </p:sp>
      <p:sp>
        <p:nvSpPr>
          <p:cNvPr id="10" name="矩形 9"/>
          <p:cNvSpPr/>
          <p:nvPr/>
        </p:nvSpPr>
        <p:spPr>
          <a:xfrm>
            <a:off x="6012160" y="3115664"/>
            <a:ext cx="2321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i="1" kern="100" dirty="0"/>
              <a:t>J</a:t>
            </a:r>
            <a:r>
              <a:rPr lang="en-US" altLang="zh-CN" i="1" kern="100" baseline="-25000" dirty="0"/>
              <a:t>z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1/3ML</a:t>
            </a:r>
            <a:r>
              <a:rPr lang="en-US" altLang="zh-CN" kern="100" baseline="30000" dirty="0"/>
              <a:t>2</a:t>
            </a:r>
            <a:endParaRPr lang="zh-CN" alt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059832" y="3827766"/>
            <a:ext cx="19044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∴</a:t>
            </a: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 ω</a:t>
            </a:r>
            <a:r>
              <a:rPr kumimoji="0" lang="en-US" altLang="zh-CN" b="0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3g/L</a:t>
            </a: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82683" y="450771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第二阶段：动量矩守恒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50967" y="5187670"/>
            <a:ext cx="445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cs typeface="Times New Roman" panose="02020603050405020304" pitchFamily="18" charset="0"/>
              </a:rPr>
              <a:t>初：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r>
              <a:rPr lang="en-US" altLang="zh-CN" i="1" kern="100" dirty="0" err="1">
                <a:ea typeface="Times New Roman" panose="02020603050405020304" pitchFamily="18" charset="0"/>
              </a:rPr>
              <a:t>J</a:t>
            </a:r>
            <a:r>
              <a:rPr lang="en-US" altLang="zh-CN" i="1" kern="100" baseline="-25000" dirty="0" err="1">
                <a:ea typeface="Times New Roman" panose="02020603050405020304" pitchFamily="18" charset="0"/>
              </a:rPr>
              <a:t>z</a:t>
            </a:r>
            <a:r>
              <a:rPr lang="en-US" altLang="zh-CN" i="1" kern="100" dirty="0" err="1" smtClean="0">
                <a:ea typeface="Times New Roman" panose="02020603050405020304" pitchFamily="18" charset="0"/>
              </a:rPr>
              <a:t>ω</a:t>
            </a:r>
            <a:r>
              <a:rPr lang="en-US" altLang="zh-CN" kern="100" dirty="0" smtClean="0">
                <a:ea typeface="Times New Roman" panose="02020603050405020304" pitchFamily="18" charset="0"/>
              </a:rPr>
              <a:t>  </a:t>
            </a:r>
            <a:r>
              <a:rPr lang="zh-CN" altLang="zh-CN" kern="100" dirty="0">
                <a:cs typeface="Times New Roman" panose="02020603050405020304" pitchFamily="18" charset="0"/>
              </a:rPr>
              <a:t>；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r>
              <a:rPr lang="zh-CN" altLang="zh-CN" kern="100" dirty="0">
                <a:cs typeface="Times New Roman" panose="02020603050405020304" pitchFamily="18" charset="0"/>
              </a:rPr>
              <a:t>终：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r>
              <a:rPr lang="en-US" altLang="zh-CN" i="1" kern="100" dirty="0" err="1">
                <a:ea typeface="Times New Roman" panose="02020603050405020304" pitchFamily="18" charset="0"/>
              </a:rPr>
              <a:t>J</a:t>
            </a:r>
            <a:r>
              <a:rPr lang="en-US" altLang="zh-CN" i="1" kern="100" baseline="-25000" dirty="0" err="1">
                <a:ea typeface="Times New Roman" panose="02020603050405020304" pitchFamily="18" charset="0"/>
              </a:rPr>
              <a:t>z</a:t>
            </a:r>
            <a:r>
              <a:rPr lang="en-US" altLang="zh-CN" i="1" kern="100" dirty="0" err="1" smtClean="0">
                <a:ea typeface="Times New Roman" panose="02020603050405020304" pitchFamily="18" charset="0"/>
              </a:rPr>
              <a:t>ω</a:t>
            </a:r>
            <a:r>
              <a:rPr lang="en-US" altLang="zh-CN" i="1" kern="100" dirty="0">
                <a:ea typeface="Times New Roman" panose="02020603050405020304" pitchFamily="18" charset="0"/>
              </a:rPr>
              <a:t>’ 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i="1" kern="100" dirty="0"/>
              <a:t> mL</a:t>
            </a:r>
            <a:r>
              <a:rPr lang="en-US" altLang="zh-CN" i="1" kern="100" baseline="30000" dirty="0"/>
              <a:t>2</a:t>
            </a:r>
            <a:r>
              <a:rPr lang="en-US" altLang="zh-CN" i="1" kern="100" dirty="0"/>
              <a:t>ω’</a:t>
            </a:r>
            <a:endParaRPr lang="zh-CN" altLang="en-US" i="1" dirty="0"/>
          </a:p>
        </p:txBody>
      </p:sp>
      <p:sp>
        <p:nvSpPr>
          <p:cNvPr id="14" name="矩形 13"/>
          <p:cNvSpPr/>
          <p:nvPr/>
        </p:nvSpPr>
        <p:spPr>
          <a:xfrm>
            <a:off x="2224103" y="5867622"/>
            <a:ext cx="3165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cs typeface="Times New Roman" panose="02020603050405020304" pitchFamily="18" charset="0"/>
              </a:rPr>
              <a:t>∴</a:t>
            </a:r>
            <a:r>
              <a:rPr lang="en-US" altLang="zh-CN" kern="100" dirty="0"/>
              <a:t>  </a:t>
            </a:r>
            <a:r>
              <a:rPr lang="en-US" altLang="zh-CN" i="1" kern="100" dirty="0" err="1">
                <a:ea typeface="Times New Roman" panose="02020603050405020304" pitchFamily="18" charset="0"/>
              </a:rPr>
              <a:t>J</a:t>
            </a:r>
            <a:r>
              <a:rPr lang="en-US" altLang="zh-CN" i="1" kern="100" baseline="-25000" dirty="0" err="1">
                <a:ea typeface="Times New Roman" panose="02020603050405020304" pitchFamily="18" charset="0"/>
              </a:rPr>
              <a:t>z</a:t>
            </a:r>
            <a:r>
              <a:rPr lang="en-US" altLang="zh-CN" kern="100" dirty="0" err="1" smtClean="0"/>
              <a:t>ω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＝</a:t>
            </a:r>
            <a:r>
              <a:rPr lang="en-US" altLang="zh-CN" i="1" kern="100" dirty="0" err="1">
                <a:ea typeface="Times New Roman" panose="02020603050405020304" pitchFamily="18" charset="0"/>
              </a:rPr>
              <a:t>J</a:t>
            </a:r>
            <a:r>
              <a:rPr lang="en-US" altLang="zh-CN" i="1" kern="100" baseline="-25000" dirty="0" err="1">
                <a:ea typeface="Times New Roman" panose="02020603050405020304" pitchFamily="18" charset="0"/>
              </a:rPr>
              <a:t>z</a:t>
            </a:r>
            <a:r>
              <a:rPr lang="en-US" altLang="zh-CN" kern="100" dirty="0" err="1" smtClean="0"/>
              <a:t>ω</a:t>
            </a:r>
            <a:r>
              <a:rPr lang="en-US" altLang="zh-CN" kern="100" dirty="0"/>
              <a:t>’ 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 mL</a:t>
            </a:r>
            <a:r>
              <a:rPr lang="en-US" altLang="zh-CN" kern="100" baseline="30000" dirty="0"/>
              <a:t>2</a:t>
            </a:r>
            <a:r>
              <a:rPr lang="en-US" altLang="zh-CN" kern="100" dirty="0"/>
              <a:t>ω’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56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94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749037" y="692696"/>
            <a:ext cx="264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代入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Jz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ω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值得：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6384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0768"/>
            <a:ext cx="4104456" cy="98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98661"/>
            <a:ext cx="1774467" cy="127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90416" y="394809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第三阶段，动能定理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2474" y="4580978"/>
            <a:ext cx="398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ea typeface="仿宋" panose="02010609060101010101" pitchFamily="49" charset="-122"/>
              </a:rPr>
              <a:t>A</a:t>
            </a:r>
            <a:r>
              <a:rPr lang="zh-CN" altLang="zh-CN" kern="100" dirty="0">
                <a:ea typeface="仿宋" panose="02010609060101010101" pitchFamily="49" charset="-122"/>
              </a:rPr>
              <a:t>的速度：</a:t>
            </a:r>
            <a:r>
              <a:rPr lang="en-US" altLang="zh-CN" kern="100" dirty="0" err="1">
                <a:ea typeface="仿宋" panose="02010609060101010101" pitchFamily="49" charset="-122"/>
              </a:rPr>
              <a:t>ω’L</a:t>
            </a:r>
            <a:r>
              <a:rPr lang="en-US" altLang="zh-CN" kern="100" dirty="0">
                <a:ea typeface="仿宋" panose="02010609060101010101" pitchFamily="49" charset="-122"/>
              </a:rPr>
              <a:t> </a:t>
            </a:r>
            <a:r>
              <a:rPr lang="zh-CN" altLang="zh-CN" kern="100" dirty="0">
                <a:ea typeface="仿宋" panose="02010609060101010101" pitchFamily="49" charset="-122"/>
              </a:rPr>
              <a:t>；摩擦力</a:t>
            </a:r>
            <a:r>
              <a:rPr lang="en-US" altLang="zh-CN" kern="100" dirty="0" err="1">
                <a:ea typeface="仿宋" panose="02010609060101010101" pitchFamily="49" charset="-122"/>
              </a:rPr>
              <a:t>mgμ</a:t>
            </a:r>
            <a:endParaRPr lang="zh-CN" altLang="zh-CN" kern="100" dirty="0">
              <a:ea typeface="仿宋" panose="02010609060101010101" pitchFamily="49" charset="-122"/>
            </a:endParaRPr>
          </a:p>
        </p:txBody>
      </p:sp>
      <p:pic>
        <p:nvPicPr>
          <p:cNvPr id="16384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21" y="5461401"/>
            <a:ext cx="2316450" cy="7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70" y="5397359"/>
            <a:ext cx="2141330" cy="85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7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95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83568" y="1340768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zh-CN" altLang="zh-CN" sz="28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zh-CN" sz="2800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重点</a:t>
            </a:r>
            <a:r>
              <a:rPr lang="zh-CN" altLang="zh-CN" sz="2800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力</a:t>
            </a:r>
            <a:r>
              <a:rPr lang="en-US" altLang="zh-CN" sz="2800" kern="100" dirty="0">
                <a:ea typeface="仿宋" panose="02010609060101010101" pitchFamily="49" charset="-122"/>
              </a:rPr>
              <a:t>F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将一块粗糙平面均匀压在轮上，平面与轮之间的滑动摩擦系数为</a:t>
            </a:r>
            <a:r>
              <a:rPr lang="en-US" altLang="zh-CN" sz="2800" kern="100" dirty="0">
                <a:ea typeface="仿宋" panose="02010609060101010101" pitchFamily="49" charset="-122"/>
              </a:rPr>
              <a:t>μ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，轮为匀质圆盘，半径为</a:t>
            </a:r>
            <a:r>
              <a:rPr lang="en-US" altLang="zh-CN" sz="2800" kern="100" dirty="0">
                <a:ea typeface="仿宋" panose="02010609060101010101" pitchFamily="49" charset="-122"/>
              </a:rPr>
              <a:t>R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，质量为</a:t>
            </a:r>
            <a:r>
              <a:rPr lang="en-US" altLang="zh-CN" sz="2800" kern="100" dirty="0">
                <a:ea typeface="仿宋" panose="02010609060101010101" pitchFamily="49" charset="-122"/>
              </a:rPr>
              <a:t>M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，轴处摩擦力不计，轮的初角速度为</a:t>
            </a:r>
            <a:r>
              <a:rPr lang="en-US" altLang="zh-CN" sz="2800" kern="100" dirty="0">
                <a:ea typeface="仿宋" panose="02010609060101010101" pitchFamily="49" charset="-122"/>
              </a:rPr>
              <a:t>ω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0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，问：轮转过多少度时即停止转动。</a:t>
            </a:r>
            <a:endParaRPr lang="zh-CN" altLang="en-US" sz="2800" dirty="0">
              <a:ea typeface="仿宋" panose="02010609060101010101" pitchFamily="49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4" name="矩形 13"/>
          <p:cNvSpPr/>
          <p:nvPr/>
        </p:nvSpPr>
        <p:spPr>
          <a:xfrm>
            <a:off x="714741" y="4101968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解：盘面单位面积上的压力为：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816427"/>
              </p:ext>
            </p:extLst>
          </p:nvPr>
        </p:nvGraphicFramePr>
        <p:xfrm>
          <a:off x="5361286" y="3883764"/>
          <a:ext cx="754857" cy="898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2" name="Equation" r:id="rId13" imgW="330120" imgH="393480" progId="Equation.DSMT4">
                  <p:embed/>
                </p:oleObj>
              </mc:Choice>
              <mc:Fallback>
                <p:oleObj name="Equation" r:id="rId13" imgW="3301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286" y="3883764"/>
                        <a:ext cx="754857" cy="8980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1050235" y="4978704"/>
            <a:ext cx="7599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以轮的轴心为圆心，半径为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，宽度</a:t>
            </a:r>
            <a:r>
              <a:rPr lang="en-US" altLang="zh-CN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dr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的环所受的压力为：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231101"/>
              </p:ext>
            </p:extLst>
          </p:nvPr>
        </p:nvGraphicFramePr>
        <p:xfrm>
          <a:off x="3066459" y="5599350"/>
          <a:ext cx="2787187" cy="89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3" name="Equation" r:id="rId15" imgW="1231560" imgH="393480" progId="Equation.DSMT4">
                  <p:embed/>
                </p:oleObj>
              </mc:Choice>
              <mc:Fallback>
                <p:oleObj name="Equation" r:id="rId15" imgW="1231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6459" y="5599350"/>
                        <a:ext cx="2787187" cy="8905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509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96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43608" y="90872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环所受的摩擦力为：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478149"/>
              </p:ext>
            </p:extLst>
          </p:nvPr>
        </p:nvGraphicFramePr>
        <p:xfrm>
          <a:off x="2071644" y="1484784"/>
          <a:ext cx="4084532" cy="91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68" name="Equation" r:id="rId3" imgW="1752480" imgH="393480" progId="Equation.DSMT4">
                  <p:embed/>
                </p:oleObj>
              </mc:Choice>
              <mc:Fallback>
                <p:oleObj name="Equation" r:id="rId3" imgW="175248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44" y="1484784"/>
                        <a:ext cx="4084532" cy="916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043608" y="25159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对转轴的力矩为：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4385"/>
              </p:ext>
            </p:extLst>
          </p:nvPr>
        </p:nvGraphicFramePr>
        <p:xfrm>
          <a:off x="3690486" y="2539707"/>
          <a:ext cx="3365997" cy="898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69" name="Equation" r:id="rId5" imgW="1473120" imgH="393480" progId="Equation.DSMT4">
                  <p:embed/>
                </p:oleObj>
              </mc:Choice>
              <mc:Fallback>
                <p:oleObj name="Equation" r:id="rId5" imgW="147312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486" y="2539707"/>
                        <a:ext cx="3365997" cy="8981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043608" y="3759423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整个圆盘所受摩擦力矩为：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975518"/>
              </p:ext>
            </p:extLst>
          </p:nvPr>
        </p:nvGraphicFramePr>
        <p:xfrm>
          <a:off x="4921593" y="3647668"/>
          <a:ext cx="3500392" cy="796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70" name="Equation" r:id="rId7" imgW="1726920" imgH="393480" progId="Equation.DSMT4">
                  <p:embed/>
                </p:oleObj>
              </mc:Choice>
              <mc:Fallback>
                <p:oleObj name="Equation" r:id="rId7" imgW="1726920" imgH="393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593" y="3647668"/>
                        <a:ext cx="3500392" cy="7969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043608" y="46531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由转动能定理：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173402"/>
              </p:ext>
            </p:extLst>
          </p:nvPr>
        </p:nvGraphicFramePr>
        <p:xfrm>
          <a:off x="3690486" y="4537151"/>
          <a:ext cx="1715724" cy="1853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71" name="Equation" r:id="rId9" imgW="799920" imgH="863280" progId="Equation.DSMT4">
                  <p:embed/>
                </p:oleObj>
              </mc:Choice>
              <mc:Fallback>
                <p:oleObj name="Equation" r:id="rId9" imgW="799920" imgH="8632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486" y="4537151"/>
                        <a:ext cx="1715724" cy="18530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727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97</a:t>
            </a:fld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55576" y="1099026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0" algn="l" eaLnBrk="0" hangingPunct="0">
              <a:lnSpc>
                <a:spcPct val="125000"/>
              </a:lnSpc>
            </a:pPr>
            <a:r>
              <a:rPr lang="zh-CN" altLang="en-US" sz="2800" b="1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zh-CN" altLang="zh-CN" sz="28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zh-CN" sz="2800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重点</a:t>
            </a:r>
            <a:r>
              <a:rPr lang="zh-CN" altLang="zh-CN" sz="28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8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均质细杆，长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L=1m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，可绕通过一端的水平光滑的轴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在铅垂面内自由转动，开始时杆静止于铅直位置。一子弹沿水平方向以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v=10m/s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的速度射入杆，射入点距离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点的距离为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3L/4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，子弹的质量为杆质量的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1/9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0" lang="en-US" altLang="zh-CN" sz="2800" dirty="0">
                <a:ea typeface="仿宋" panose="02010609060101010101" pitchFamily="49" charset="-122"/>
              </a:rPr>
              <a:t> </a:t>
            </a: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3"/>
          <p:cNvGrpSpPr>
            <a:grpSpLocks/>
          </p:cNvGrpSpPr>
          <p:nvPr/>
        </p:nvGrpSpPr>
        <p:grpSpPr bwMode="auto">
          <a:xfrm>
            <a:off x="6943725" y="3824618"/>
            <a:ext cx="1136427" cy="2160240"/>
            <a:chOff x="7790" y="3149"/>
            <a:chExt cx="684" cy="2223"/>
          </a:xfrm>
        </p:grpSpPr>
        <p:sp>
          <p:nvSpPr>
            <p:cNvPr id="15" name="Line 4"/>
            <p:cNvSpPr>
              <a:spLocks noChangeShapeType="1"/>
            </p:cNvSpPr>
            <p:nvPr/>
          </p:nvSpPr>
          <p:spPr bwMode="auto">
            <a:xfrm>
              <a:off x="8474" y="3149"/>
              <a:ext cx="0" cy="222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7790" y="4751"/>
              <a:ext cx="360" cy="156"/>
            </a:xfrm>
            <a:prstGeom prst="homePlate">
              <a:avLst>
                <a:gd name="adj" fmla="val 576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11560" y="3852013"/>
            <a:ext cx="5371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试求：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(1)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子弹与杆共同运动的角速度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86136" y="4436914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(2)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杆的最大摆角θ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57250" y="5158124"/>
            <a:ext cx="29546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两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个阶段</a:t>
            </a:r>
            <a:endParaRPr lang="en-US" altLang="zh-CN" kern="1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碰撞：动量矩守恒</a:t>
            </a:r>
            <a:endParaRPr lang="en-US" altLang="zh-CN" kern="1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转动：机械能守恒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295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98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899592" y="54868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射入前，子弹的动量矩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783004"/>
              </p:ext>
            </p:extLst>
          </p:nvPr>
        </p:nvGraphicFramePr>
        <p:xfrm>
          <a:off x="4716016" y="332656"/>
          <a:ext cx="2483841" cy="86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72" name="Equation" r:id="rId3" imgW="1130040" imgH="393480" progId="Equation.DSMT4">
                  <p:embed/>
                </p:oleObj>
              </mc:Choice>
              <mc:Fallback>
                <p:oleObj name="Equation" r:id="rId3" imgW="113004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32656"/>
                        <a:ext cx="2483841" cy="864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15388" y="122887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射入过程动量矩守恒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572349"/>
              </p:ext>
            </p:extLst>
          </p:nvPr>
        </p:nvGraphicFramePr>
        <p:xfrm>
          <a:off x="2397125" y="1736725"/>
          <a:ext cx="4083050" cy="171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73" name="Equation" r:id="rId5" imgW="2222280" imgH="939600" progId="Equation.DSMT4">
                  <p:embed/>
                </p:oleObj>
              </mc:Choice>
              <mc:Fallback>
                <p:oleObj name="Equation" r:id="rId5" imgW="2222280" imgH="93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1736725"/>
                        <a:ext cx="4083050" cy="171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06780" y="3499409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入射后，子弹与杆共同摆动，机械能守恒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77247"/>
              </p:ext>
            </p:extLst>
          </p:nvPr>
        </p:nvGraphicFramePr>
        <p:xfrm>
          <a:off x="1414463" y="4140200"/>
          <a:ext cx="6865937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74" name="Equation" r:id="rId7" imgW="3670200" imgH="1193760" progId="Equation.DSMT4">
                  <p:embed/>
                </p:oleObj>
              </mc:Choice>
              <mc:Fallback>
                <p:oleObj name="Equation" r:id="rId7" imgW="3670200" imgH="11937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4140200"/>
                        <a:ext cx="6865937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16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2429C-F356-4D91-940D-2EC9D73EBF5C}" type="slidenum">
              <a:rPr lang="en-US" altLang="zh-CN" smtClean="0"/>
              <a:pPr>
                <a:defRPr/>
              </a:pPr>
              <a:t>99</a:t>
            </a:fld>
            <a:endParaRPr lang="en-US" altLang="zh-CN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980728"/>
            <a:ext cx="7414592" cy="45365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08104" y="2708920"/>
            <a:ext cx="3168352" cy="32403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661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heme/theme1.xml><?xml version="1.0" encoding="utf-8"?>
<a:theme xmlns:a="http://schemas.openxmlformats.org/drawingml/2006/main" name="nankai膜版">
  <a:themeElements>
    <a:clrScheme name="nankai膜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nkai膜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ankai膜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nkai膜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19733</TotalTime>
  <Words>2974</Words>
  <Application>Microsoft Office PowerPoint</Application>
  <PresentationFormat>全屏显示(4:3)</PresentationFormat>
  <Paragraphs>484</Paragraphs>
  <Slides>102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102</vt:i4>
      </vt:variant>
    </vt:vector>
  </HeadingPairs>
  <TitlesOfParts>
    <vt:vector size="116" baseType="lpstr">
      <vt:lpstr>Microsoft Yahei</vt:lpstr>
      <vt:lpstr>等线</vt:lpstr>
      <vt:lpstr>方正粗黑宋简体</vt:lpstr>
      <vt:lpstr>仿宋</vt:lpstr>
      <vt:lpstr>黑体</vt:lpstr>
      <vt:lpstr>宋体</vt:lpstr>
      <vt:lpstr>Arial</vt:lpstr>
      <vt:lpstr>Calibri</vt:lpstr>
      <vt:lpstr>Symbol</vt:lpstr>
      <vt:lpstr>Times New Roman</vt:lpstr>
      <vt:lpstr>Wingdings</vt:lpstr>
      <vt:lpstr>nankai膜版</vt:lpstr>
      <vt:lpstr>Equation</vt:lpstr>
      <vt:lpstr>公式</vt:lpstr>
      <vt:lpstr>第七章  刚体动力学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nankai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SPR传感芯片关键技术及其 生物医学检测分析系统的研究</dc:title>
  <dc:creator>liugh</dc:creator>
  <cp:lastModifiedBy>apple</cp:lastModifiedBy>
  <cp:revision>1363</cp:revision>
  <dcterms:created xsi:type="dcterms:W3CDTF">2005-08-22T22:11:23Z</dcterms:created>
  <dcterms:modified xsi:type="dcterms:W3CDTF">2023-03-21T08:19:53Z</dcterms:modified>
</cp:coreProperties>
</file>